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9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6894" autoAdjust="0"/>
  </p:normalViewPr>
  <p:slideViewPr>
    <p:cSldViewPr>
      <p:cViewPr varScale="1">
        <p:scale>
          <a:sx n="65" d="100"/>
          <a:sy n="65" d="100"/>
        </p:scale>
        <p:origin x="15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1/2/2020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1/2/2020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1/2/2020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1/2/2020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1/2/2020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1/2/2020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1/2/2020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1/2/2020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1/2/2020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1/2/2020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1/2/2020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CF9BB-3387-48A2-AE12-03759CE4CFB2}" type="datetimeFigureOut">
              <a:rPr lang="en-US" smtClean="0"/>
              <a:pPr/>
              <a:t>1/2/2020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00199"/>
          </a:xfrm>
        </p:spPr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RFID </a:t>
            </a:r>
            <a:r>
              <a:rPr lang="en-I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 Jewellery Management System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8" descr="D:\GBT Tech Solutions Pvt. Ltd\GBT\rfid solution\RFID For Jewellery\tanishq-camac-street-kolkata-jewellery-showrooms-3o7g1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2856"/>
            <a:ext cx="914400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Customized Dashboard</a:t>
            </a:r>
            <a:endParaRPr lang="en-IN" dirty="0"/>
          </a:p>
        </p:txBody>
      </p:sp>
      <p:pic>
        <p:nvPicPr>
          <p:cNvPr id="4" name="Content Placeholder 6" descr="C:\Users\Akhil.V.Kumar\Desktop\Jewelery Kolkatha\Dash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673" y="1628800"/>
            <a:ext cx="5760535" cy="44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646261" y="1643150"/>
            <a:ext cx="24977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Centralize reporting tool.</a:t>
            </a:r>
          </a:p>
          <a:p>
            <a:r>
              <a:rPr lang="en-US" sz="2400" dirty="0"/>
              <a:t>Item wise Dash Board. </a:t>
            </a:r>
          </a:p>
          <a:p>
            <a:r>
              <a:rPr lang="en-US" sz="2400" dirty="0"/>
              <a:t>Date wise dashboard. </a:t>
            </a:r>
          </a:p>
          <a:p>
            <a:r>
              <a:rPr lang="en-US" sz="2400" dirty="0"/>
              <a:t>Total Item Count.</a:t>
            </a:r>
          </a:p>
          <a:p>
            <a:r>
              <a:rPr lang="en-US" sz="2400" dirty="0"/>
              <a:t>Facilitate informed business decision based on graphs and charts.</a:t>
            </a:r>
          </a:p>
        </p:txBody>
      </p:sp>
    </p:spTree>
    <p:extLst>
      <p:ext uri="{BB962C8B-B14F-4D97-AF65-F5344CB8AC3E}">
        <p14:creationId xmlns:p14="http://schemas.microsoft.com/office/powerpoint/2010/main" val="34439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Suggested Items 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741852"/>
              </p:ext>
            </p:extLst>
          </p:nvPr>
        </p:nvGraphicFramePr>
        <p:xfrm>
          <a:off x="457200" y="1417640"/>
          <a:ext cx="8435279" cy="5128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9580"/>
                <a:gridCol w="2323132"/>
                <a:gridCol w="2460567"/>
                <a:gridCol w="2652000"/>
              </a:tblGrid>
              <a:tr h="6309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Sr</a:t>
                      </a:r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. No</a:t>
                      </a:r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Items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Picture</a:t>
                      </a:r>
                    </a:p>
                    <a:p>
                      <a:pPr algn="ctr"/>
                      <a:endParaRPr lang="en-IN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Remarks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28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PORT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RFID UHF reader 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RFID</a:t>
                      </a:r>
                      <a:r>
                        <a:rPr lang="en-US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UHF reader reading Tag data.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3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RFID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ANTENA 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RFID antenna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attached</a:t>
                      </a:r>
                      <a:r>
                        <a:rPr lang="en-US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with reader can help to read the tags.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3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Desktop USB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RFID</a:t>
                      </a:r>
                      <a:r>
                        <a:rPr lang="en-US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UHF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reader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For Tag writing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purpose</a:t>
                      </a:r>
                      <a:r>
                        <a:rPr lang="en-US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and short distance reading.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98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RFID Handheld UHF reader</a:t>
                      </a:r>
                      <a:r>
                        <a:rPr lang="en-US" sz="1400" b="1" baseline="0" dirty="0" smtClean="0">
                          <a:latin typeface="+mn-lt"/>
                          <a:ea typeface="Calibri"/>
                          <a:cs typeface="Times New Roman"/>
                        </a:rPr>
                        <a:t> with barcode or without barcode.</a:t>
                      </a:r>
                      <a:endParaRPr lang="en-US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RFID mobile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Terminal for writing and reading and</a:t>
                      </a:r>
                      <a:r>
                        <a:rPr lang="en-US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stock checking &amp; searching missing items.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34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06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Desk top reader</a:t>
                      </a:r>
                      <a:r>
                        <a:rPr lang="en-US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This can be used at billing counters.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3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07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Hard Metal Tag (22*8 MM)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This is hard metal tag with hole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at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both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end.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695522"/>
            <a:ext cx="1036237" cy="56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69855"/>
            <a:ext cx="1106747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889" y="2865444"/>
            <a:ext cx="748967" cy="576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532" y="4234316"/>
            <a:ext cx="769411" cy="769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355" y="3634508"/>
            <a:ext cx="1077598" cy="624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1233" y="5175849"/>
            <a:ext cx="482709" cy="34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en-IN" sz="6000" b="1" dirty="0" smtClean="0">
                <a:solidFill>
                  <a:srgbClr val="C00000"/>
                </a:solidFill>
              </a:rPr>
              <a:t>Thank You</a:t>
            </a:r>
            <a:endParaRPr lang="en-IN" sz="60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4077072"/>
            <a:ext cx="8229600" cy="1977083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  <a:latin typeface="Neris Black" panose="00000A00000000000000" pitchFamily="50" charset="0"/>
              </a:rPr>
              <a:t>THANK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997163" y="3244334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  <a:latin typeface="Neris Black" panose="00000A00000000000000" pitchFamily="50" charset="0"/>
              </a:rPr>
              <a:t>THANK Y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648" y="3244334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  <a:latin typeface="Neris Black" panose="00000A00000000000000" pitchFamily="50" charset="0"/>
              </a:rPr>
              <a:t>THANK Y</a:t>
            </a:r>
          </a:p>
        </p:txBody>
      </p:sp>
    </p:spTree>
    <p:extLst>
      <p:ext uri="{BB962C8B-B14F-4D97-AF65-F5344CB8AC3E}">
        <p14:creationId xmlns:p14="http://schemas.microsoft.com/office/powerpoint/2010/main" val="10219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Inventory Procedures Jewellers</a:t>
            </a:r>
            <a:r>
              <a:rPr lang="en-IN" dirty="0"/>
              <a:t> </a:t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9" y="1628800"/>
            <a:ext cx="3779096" cy="4392488"/>
          </a:xfrm>
        </p:spPr>
      </p:pic>
      <p:sp>
        <p:nvSpPr>
          <p:cNvPr id="5" name="Rectangle 4"/>
          <p:cNvSpPr/>
          <p:nvPr/>
        </p:nvSpPr>
        <p:spPr>
          <a:xfrm>
            <a:off x="4355976" y="1443841"/>
            <a:ext cx="45365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/>
              <a:t>Jewellery is one of the most valuable assets that people </a:t>
            </a:r>
            <a:r>
              <a:rPr lang="en-IN" sz="2000" dirty="0" smtClean="0"/>
              <a:t>process. </a:t>
            </a:r>
            <a:r>
              <a:rPr lang="en-IN" sz="2000" dirty="0"/>
              <a:t>A jewellery company faces a tremendous task of maintaining, and accounting for tens of thousands of jewellery items in a single store. Most of the jewellers track inventory on daily or weekly basis. This is often a completely manual process, which requires handling of each jewellery item separately, and is therefore, very time consuming and prone to errors. In a premium business such as this, even a small error or loss can be significantly expensive. Huge amounts can be lost due to inefficient and slow inventory tracking</a:t>
            </a:r>
          </a:p>
        </p:txBody>
      </p:sp>
    </p:spTree>
    <p:extLst>
      <p:ext uri="{BB962C8B-B14F-4D97-AF65-F5344CB8AC3E}">
        <p14:creationId xmlns:p14="http://schemas.microsoft.com/office/powerpoint/2010/main" val="7761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8939336" cy="1143000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rgbClr val="C00000"/>
                </a:solidFill>
              </a:rPr>
              <a:t>Issues faced by Jewellery </a:t>
            </a:r>
            <a:r>
              <a:rPr lang="en-IN" sz="4000" b="1" dirty="0" smtClean="0">
                <a:solidFill>
                  <a:srgbClr val="C00000"/>
                </a:solidFill>
              </a:rPr>
              <a:t>Company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733256"/>
          </a:xfrm>
        </p:spPr>
        <p:txBody>
          <a:bodyPr>
            <a:normAutofit/>
          </a:bodyPr>
          <a:lstStyle/>
          <a:p>
            <a:r>
              <a:rPr lang="en-IN" sz="2400" b="1" dirty="0"/>
              <a:t>Tracking and monitoring of precious jewellery items, boxes or pouches is difficult. </a:t>
            </a:r>
          </a:p>
          <a:p>
            <a:r>
              <a:rPr lang="en-IN" sz="2400" b="1" dirty="0" smtClean="0"/>
              <a:t>Since </a:t>
            </a:r>
            <a:r>
              <a:rPr lang="en-IN" sz="2400" b="1" dirty="0"/>
              <a:t>many jewellery displays are set up daily and then stored in safes in the evenings, there is </a:t>
            </a:r>
            <a:r>
              <a:rPr lang="en-IN" sz="2400" b="1" dirty="0" smtClean="0"/>
              <a:t>opportunity </a:t>
            </a:r>
            <a:r>
              <a:rPr lang="en-IN" sz="2400" b="1" dirty="0"/>
              <a:t>for Threat of theft or loss of product. Weak security  </a:t>
            </a:r>
          </a:p>
          <a:p>
            <a:r>
              <a:rPr lang="en-IN" sz="2400" b="1" dirty="0" smtClean="0"/>
              <a:t>Time </a:t>
            </a:r>
            <a:r>
              <a:rPr lang="en-IN" sz="2400" b="1" dirty="0"/>
              <a:t>consuming inventory checking. </a:t>
            </a:r>
          </a:p>
          <a:p>
            <a:r>
              <a:rPr lang="en-IN" sz="2400" b="1" dirty="0" smtClean="0"/>
              <a:t>Huge </a:t>
            </a:r>
            <a:r>
              <a:rPr lang="en-IN" sz="2400" b="1" dirty="0"/>
              <a:t>requirement of manual power. </a:t>
            </a:r>
            <a:r>
              <a:rPr lang="en-IN" sz="2400" b="1" dirty="0" smtClean="0"/>
              <a:t> </a:t>
            </a:r>
          </a:p>
          <a:p>
            <a:r>
              <a:rPr lang="en-IN" sz="2400" b="1" dirty="0" smtClean="0"/>
              <a:t>Difficult </a:t>
            </a:r>
            <a:r>
              <a:rPr lang="en-IN" sz="2400" b="1" dirty="0"/>
              <a:t>to manage information related to the Jewellery items. </a:t>
            </a:r>
          </a:p>
          <a:p>
            <a:r>
              <a:rPr lang="en-IN" sz="2400" b="1" dirty="0" smtClean="0"/>
              <a:t>In-effective </a:t>
            </a:r>
            <a:r>
              <a:rPr lang="en-IN" sz="2400" b="1" dirty="0"/>
              <a:t>contemporary technologies. </a:t>
            </a:r>
          </a:p>
          <a:p>
            <a:r>
              <a:rPr lang="en-IN" sz="2400" b="1" dirty="0" smtClean="0"/>
              <a:t>Due </a:t>
            </a:r>
            <a:r>
              <a:rPr lang="en-IN" sz="2400" b="1" dirty="0"/>
              <a:t>to the fluctuation in jewellery value as the price of gold fluctuates; the insurance costs of inventory can vary. It is critical to maintain accurate inventory in order to maintain accurate insurance records. </a:t>
            </a:r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3649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2576" y="274638"/>
            <a:ext cx="9299376" cy="1143000"/>
          </a:xfrm>
        </p:spPr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Philosophy / Benefit of RFID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Faster </a:t>
            </a:r>
            <a:r>
              <a:rPr lang="en-US" b="1" dirty="0"/>
              <a:t>and more accurate inventory management</a:t>
            </a:r>
          </a:p>
          <a:p>
            <a:r>
              <a:rPr lang="en-US" b="1" dirty="0"/>
              <a:t>Constant update of information on real-time of each item in the inventory</a:t>
            </a:r>
          </a:p>
          <a:p>
            <a:r>
              <a:rPr lang="en-US" b="1" dirty="0"/>
              <a:t>Greater security for valuable items</a:t>
            </a:r>
          </a:p>
          <a:p>
            <a:r>
              <a:rPr lang="en-US" b="1" dirty="0"/>
              <a:t>Diligent individual monitoring of each item</a:t>
            </a:r>
          </a:p>
          <a:p>
            <a:r>
              <a:rPr lang="en-US" b="1" dirty="0"/>
              <a:t>Increase in staff efficiency</a:t>
            </a:r>
          </a:p>
          <a:p>
            <a:r>
              <a:rPr lang="en-US" b="1" dirty="0"/>
              <a:t>Facilitates billing</a:t>
            </a:r>
          </a:p>
          <a:p>
            <a:r>
              <a:rPr lang="en-US" b="1" dirty="0"/>
              <a:t>Better traceability of multiple articles</a:t>
            </a:r>
          </a:p>
          <a:p>
            <a:r>
              <a:rPr lang="en-US" b="1" dirty="0"/>
              <a:t>Fast invoicing at the counters and less waiting lines</a:t>
            </a:r>
          </a:p>
          <a:p>
            <a:r>
              <a:rPr lang="en-US" b="1" dirty="0"/>
              <a:t>Detailed reports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82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714202"/>
          </a:xfrm>
        </p:spPr>
        <p:txBody>
          <a:bodyPr>
            <a:normAutofit/>
          </a:bodyPr>
          <a:lstStyle/>
          <a:p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Stallion Provides in the field of RFID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Best in class RFID Hardware.</a:t>
            </a:r>
          </a:p>
          <a:p>
            <a:r>
              <a:rPr lang="en-US" b="1" dirty="0"/>
              <a:t>Easy to use RFID middleware software. </a:t>
            </a:r>
          </a:p>
          <a:p>
            <a:r>
              <a:rPr lang="en-US" b="1" dirty="0"/>
              <a:t>Integration capability with existing ERP or Billing Software.</a:t>
            </a:r>
          </a:p>
          <a:p>
            <a:r>
              <a:rPr lang="en-US" b="1" dirty="0"/>
              <a:t>High quality consumables.</a:t>
            </a:r>
          </a:p>
          <a:p>
            <a:r>
              <a:rPr lang="en-US" b="1" dirty="0"/>
              <a:t>Dedicated Customer Support.</a:t>
            </a:r>
          </a:p>
          <a:p>
            <a:r>
              <a:rPr lang="en-US" b="1" dirty="0"/>
              <a:t>Consulting based approach.</a:t>
            </a:r>
          </a:p>
          <a:p>
            <a:r>
              <a:rPr lang="en-US" b="1" dirty="0"/>
              <a:t>Architecture of the solution as per customer need.</a:t>
            </a:r>
          </a:p>
          <a:p>
            <a:r>
              <a:rPr lang="en-US" b="1" dirty="0"/>
              <a:t>Better traceability of multiple articles.</a:t>
            </a:r>
          </a:p>
          <a:p>
            <a:r>
              <a:rPr lang="en-US" b="1" dirty="0"/>
              <a:t>Detailed reports / dashboard as per need.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06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56" y="983990"/>
            <a:ext cx="8554144" cy="433648"/>
          </a:xfrm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rgbClr val="C00000"/>
                </a:solidFill>
              </a:rPr>
              <a:t>Work flow of Jewellery Management System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95536" y="1467861"/>
            <a:ext cx="8291264" cy="5400356"/>
            <a:chOff x="1066" y="-7632"/>
            <a:chExt cx="10230" cy="7314"/>
          </a:xfrm>
        </p:grpSpPr>
        <p:grpSp>
          <p:nvGrpSpPr>
            <p:cNvPr id="6" name="Group 53"/>
            <p:cNvGrpSpPr>
              <a:grpSpLocks/>
            </p:cNvGrpSpPr>
            <p:nvPr/>
          </p:nvGrpSpPr>
          <p:grpSpPr bwMode="auto">
            <a:xfrm>
              <a:off x="1066" y="-7632"/>
              <a:ext cx="10230" cy="7314"/>
              <a:chOff x="1066" y="-7632"/>
              <a:chExt cx="10230" cy="7314"/>
            </a:xfrm>
          </p:grpSpPr>
          <p:sp>
            <p:nvSpPr>
              <p:cNvPr id="51" name="Freeform 63"/>
              <p:cNvSpPr>
                <a:spLocks/>
              </p:cNvSpPr>
              <p:nvPr/>
            </p:nvSpPr>
            <p:spPr bwMode="auto">
              <a:xfrm>
                <a:off x="1066" y="-7632"/>
                <a:ext cx="10230" cy="7314"/>
              </a:xfrm>
              <a:custGeom>
                <a:avLst/>
                <a:gdLst>
                  <a:gd name="T0" fmla="+- 0 1066 1066"/>
                  <a:gd name="T1" fmla="*/ T0 w 10230"/>
                  <a:gd name="T2" fmla="+- 0 -7632 -7632"/>
                  <a:gd name="T3" fmla="*/ -7632 h 7314"/>
                  <a:gd name="T4" fmla="+- 0 11296 1066"/>
                  <a:gd name="T5" fmla="*/ T4 w 10230"/>
                  <a:gd name="T6" fmla="+- 0 -7632 -7632"/>
                  <a:gd name="T7" fmla="*/ -7632 h 7314"/>
                  <a:gd name="T8" fmla="+- 0 11296 1066"/>
                  <a:gd name="T9" fmla="*/ T8 w 10230"/>
                  <a:gd name="T10" fmla="+- 0 -318 -7632"/>
                  <a:gd name="T11" fmla="*/ -318 h 7314"/>
                  <a:gd name="T12" fmla="+- 0 1066 1066"/>
                  <a:gd name="T13" fmla="*/ T12 w 10230"/>
                  <a:gd name="T14" fmla="+- 0 -318 -7632"/>
                  <a:gd name="T15" fmla="*/ -318 h 7314"/>
                  <a:gd name="T16" fmla="+- 0 1066 1066"/>
                  <a:gd name="T17" fmla="*/ T16 w 10230"/>
                  <a:gd name="T18" fmla="+- 0 -7632 -7632"/>
                  <a:gd name="T19" fmla="*/ -7632 h 73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30" h="7314">
                    <a:moveTo>
                      <a:pt x="0" y="0"/>
                    </a:moveTo>
                    <a:lnTo>
                      <a:pt x="10230" y="0"/>
                    </a:lnTo>
                    <a:lnTo>
                      <a:pt x="10230" y="7314"/>
                    </a:lnTo>
                    <a:lnTo>
                      <a:pt x="0" y="73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897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pic>
            <p:nvPicPr>
              <p:cNvPr id="2110" name="Picture 6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7" y="-4688"/>
                <a:ext cx="2197" cy="17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9" name="Picture 6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1" y="-7176"/>
                <a:ext cx="1589" cy="1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8" name="Picture 6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2" y="-2543"/>
                <a:ext cx="2119" cy="1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7" name="Picture 5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" y="-7176"/>
                <a:ext cx="2849" cy="2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6" name="Picture 5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6" y="-4681"/>
                <a:ext cx="2412" cy="18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5" name="Picture 5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-6322"/>
                <a:ext cx="1440" cy="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4" name="Picture 5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-5808"/>
                <a:ext cx="204" cy="1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3" name="Picture 5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8" y="-6365"/>
                <a:ext cx="1440" cy="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2" name="Picture 54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6" y="-5851"/>
                <a:ext cx="207" cy="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1848" y="-6365"/>
              <a:ext cx="1440" cy="1200"/>
              <a:chOff x="1848" y="-6365"/>
              <a:chExt cx="1440" cy="1200"/>
            </a:xfrm>
          </p:grpSpPr>
          <p:sp>
            <p:nvSpPr>
              <p:cNvPr id="50" name="Freeform 52"/>
              <p:cNvSpPr>
                <a:spLocks/>
              </p:cNvSpPr>
              <p:nvPr/>
            </p:nvSpPr>
            <p:spPr bwMode="auto">
              <a:xfrm>
                <a:off x="1848" y="-6365"/>
                <a:ext cx="1440" cy="1200"/>
              </a:xfrm>
              <a:custGeom>
                <a:avLst/>
                <a:gdLst>
                  <a:gd name="T0" fmla="+- 0 3288 1848"/>
                  <a:gd name="T1" fmla="*/ T0 w 1440"/>
                  <a:gd name="T2" fmla="+- 0 -6029 -6365"/>
                  <a:gd name="T3" fmla="*/ -6029 h 1200"/>
                  <a:gd name="T4" fmla="+- 0 2856 1848"/>
                  <a:gd name="T5" fmla="*/ T4 w 1440"/>
                  <a:gd name="T6" fmla="+- 0 -6365 -6365"/>
                  <a:gd name="T7" fmla="*/ -6365 h 1200"/>
                  <a:gd name="T8" fmla="+- 0 2856 1848"/>
                  <a:gd name="T9" fmla="*/ T8 w 1440"/>
                  <a:gd name="T10" fmla="+- 0 -6206 -6365"/>
                  <a:gd name="T11" fmla="*/ -6206 h 1200"/>
                  <a:gd name="T12" fmla="+- 0 2678 1848"/>
                  <a:gd name="T13" fmla="*/ T12 w 1440"/>
                  <a:gd name="T14" fmla="+- 0 -6206 -6365"/>
                  <a:gd name="T15" fmla="*/ -6206 h 1200"/>
                  <a:gd name="T16" fmla="+- 0 2611 1848"/>
                  <a:gd name="T17" fmla="*/ T16 w 1440"/>
                  <a:gd name="T18" fmla="+- 0 -6205 -6365"/>
                  <a:gd name="T19" fmla="*/ -6205 h 1200"/>
                  <a:gd name="T20" fmla="+- 0 2544 1848"/>
                  <a:gd name="T21" fmla="*/ T20 w 1440"/>
                  <a:gd name="T22" fmla="+- 0 -6200 -6365"/>
                  <a:gd name="T23" fmla="*/ -6200 h 1200"/>
                  <a:gd name="T24" fmla="+- 0 2480 1848"/>
                  <a:gd name="T25" fmla="*/ T24 w 1440"/>
                  <a:gd name="T26" fmla="+- 0 -6191 -6365"/>
                  <a:gd name="T27" fmla="*/ -6191 h 1200"/>
                  <a:gd name="T28" fmla="+- 0 2417 1848"/>
                  <a:gd name="T29" fmla="*/ T28 w 1440"/>
                  <a:gd name="T30" fmla="+- 0 -6180 -6365"/>
                  <a:gd name="T31" fmla="*/ -6180 h 1200"/>
                  <a:gd name="T32" fmla="+- 0 2356 1848"/>
                  <a:gd name="T33" fmla="*/ T32 w 1440"/>
                  <a:gd name="T34" fmla="+- 0 -6166 -6365"/>
                  <a:gd name="T35" fmla="*/ -6166 h 1200"/>
                  <a:gd name="T36" fmla="+- 0 2298 1848"/>
                  <a:gd name="T37" fmla="*/ T36 w 1440"/>
                  <a:gd name="T38" fmla="+- 0 -6149 -6365"/>
                  <a:gd name="T39" fmla="*/ -6149 h 1200"/>
                  <a:gd name="T40" fmla="+- 0 2189 1848"/>
                  <a:gd name="T41" fmla="*/ T40 w 1440"/>
                  <a:gd name="T42" fmla="+- 0 -6107 -6365"/>
                  <a:gd name="T43" fmla="*/ -6107 h 1200"/>
                  <a:gd name="T44" fmla="+- 0 2092 1848"/>
                  <a:gd name="T45" fmla="*/ T44 w 1440"/>
                  <a:gd name="T46" fmla="+- 0 -6055 -6365"/>
                  <a:gd name="T47" fmla="*/ -6055 h 1200"/>
                  <a:gd name="T48" fmla="+- 0 2009 1848"/>
                  <a:gd name="T49" fmla="*/ T48 w 1440"/>
                  <a:gd name="T50" fmla="+- 0 -5995 -6365"/>
                  <a:gd name="T51" fmla="*/ -5995 h 1200"/>
                  <a:gd name="T52" fmla="+- 0 1941 1848"/>
                  <a:gd name="T53" fmla="*/ T52 w 1440"/>
                  <a:gd name="T54" fmla="+- 0 -5927 -6365"/>
                  <a:gd name="T55" fmla="*/ -5927 h 1200"/>
                  <a:gd name="T56" fmla="+- 0 1891 1848"/>
                  <a:gd name="T57" fmla="*/ T56 w 1440"/>
                  <a:gd name="T58" fmla="+- 0 -5853 -6365"/>
                  <a:gd name="T59" fmla="*/ -5853 h 1200"/>
                  <a:gd name="T60" fmla="+- 0 1859 1848"/>
                  <a:gd name="T61" fmla="*/ T60 w 1440"/>
                  <a:gd name="T62" fmla="+- 0 -5773 -6365"/>
                  <a:gd name="T63" fmla="*/ -5773 h 1200"/>
                  <a:gd name="T64" fmla="+- 0 1848 1848"/>
                  <a:gd name="T65" fmla="*/ T64 w 1440"/>
                  <a:gd name="T66" fmla="+- 0 -5688 -6365"/>
                  <a:gd name="T67" fmla="*/ -5688 h 1200"/>
                  <a:gd name="T68" fmla="+- 0 1848 1848"/>
                  <a:gd name="T69" fmla="*/ T68 w 1440"/>
                  <a:gd name="T70" fmla="+- 0 -5165 -6365"/>
                  <a:gd name="T71" fmla="*/ -5165 h 1200"/>
                  <a:gd name="T72" fmla="+- 0 2280 1848"/>
                  <a:gd name="T73" fmla="*/ T72 w 1440"/>
                  <a:gd name="T74" fmla="+- 0 -5165 -6365"/>
                  <a:gd name="T75" fmla="*/ -5165 h 1200"/>
                  <a:gd name="T76" fmla="+- 0 2280 1848"/>
                  <a:gd name="T77" fmla="*/ T76 w 1440"/>
                  <a:gd name="T78" fmla="+- 0 -5688 -6365"/>
                  <a:gd name="T79" fmla="*/ -5688 h 1200"/>
                  <a:gd name="T80" fmla="+- 0 2281 1848"/>
                  <a:gd name="T81" fmla="*/ T80 w 1440"/>
                  <a:gd name="T82" fmla="+- 0 -5702 -6365"/>
                  <a:gd name="T83" fmla="*/ -5702 h 1200"/>
                  <a:gd name="T84" fmla="+- 0 2324 1848"/>
                  <a:gd name="T85" fmla="*/ T84 w 1440"/>
                  <a:gd name="T86" fmla="+- 0 -5764 -6365"/>
                  <a:gd name="T87" fmla="*/ -5764 h 1200"/>
                  <a:gd name="T88" fmla="+- 0 2376 1848"/>
                  <a:gd name="T89" fmla="*/ T88 w 1440"/>
                  <a:gd name="T90" fmla="+- 0 -5795 -6365"/>
                  <a:gd name="T91" fmla="*/ -5795 h 1200"/>
                  <a:gd name="T92" fmla="+- 0 2443 1848"/>
                  <a:gd name="T93" fmla="*/ T92 w 1440"/>
                  <a:gd name="T94" fmla="+- 0 -5820 -6365"/>
                  <a:gd name="T95" fmla="*/ -5820 h 1200"/>
                  <a:gd name="T96" fmla="+- 0 2523 1848"/>
                  <a:gd name="T97" fmla="*/ T96 w 1440"/>
                  <a:gd name="T98" fmla="+- 0 -5839 -6365"/>
                  <a:gd name="T99" fmla="*/ -5839 h 1200"/>
                  <a:gd name="T100" fmla="+- 0 2614 1848"/>
                  <a:gd name="T101" fmla="*/ T100 w 1440"/>
                  <a:gd name="T102" fmla="+- 0 -5849 -6365"/>
                  <a:gd name="T103" fmla="*/ -5849 h 1200"/>
                  <a:gd name="T104" fmla="+- 0 2678 1848"/>
                  <a:gd name="T105" fmla="*/ T104 w 1440"/>
                  <a:gd name="T106" fmla="+- 0 -5851 -6365"/>
                  <a:gd name="T107" fmla="*/ -5851 h 1200"/>
                  <a:gd name="T108" fmla="+- 0 2856 1848"/>
                  <a:gd name="T109" fmla="*/ T108 w 1440"/>
                  <a:gd name="T110" fmla="+- 0 -5851 -6365"/>
                  <a:gd name="T111" fmla="*/ -5851 h 1200"/>
                  <a:gd name="T112" fmla="+- 0 2856 1848"/>
                  <a:gd name="T113" fmla="*/ T112 w 1440"/>
                  <a:gd name="T114" fmla="+- 0 -5688 -6365"/>
                  <a:gd name="T115" fmla="*/ -5688 h 1200"/>
                  <a:gd name="T116" fmla="+- 0 3288 1848"/>
                  <a:gd name="T117" fmla="*/ T116 w 1440"/>
                  <a:gd name="T118" fmla="+- 0 -6029 -6365"/>
                  <a:gd name="T119" fmla="*/ -6029 h 1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1440" h="1200">
                    <a:moveTo>
                      <a:pt x="1440" y="336"/>
                    </a:moveTo>
                    <a:lnTo>
                      <a:pt x="1008" y="0"/>
                    </a:lnTo>
                    <a:lnTo>
                      <a:pt x="1008" y="159"/>
                    </a:lnTo>
                    <a:lnTo>
                      <a:pt x="830" y="159"/>
                    </a:lnTo>
                    <a:lnTo>
                      <a:pt x="763" y="160"/>
                    </a:lnTo>
                    <a:lnTo>
                      <a:pt x="696" y="165"/>
                    </a:lnTo>
                    <a:lnTo>
                      <a:pt x="632" y="174"/>
                    </a:lnTo>
                    <a:lnTo>
                      <a:pt x="569" y="185"/>
                    </a:lnTo>
                    <a:lnTo>
                      <a:pt x="508" y="199"/>
                    </a:lnTo>
                    <a:lnTo>
                      <a:pt x="450" y="216"/>
                    </a:lnTo>
                    <a:lnTo>
                      <a:pt x="341" y="258"/>
                    </a:lnTo>
                    <a:lnTo>
                      <a:pt x="244" y="310"/>
                    </a:lnTo>
                    <a:lnTo>
                      <a:pt x="161" y="370"/>
                    </a:lnTo>
                    <a:lnTo>
                      <a:pt x="93" y="438"/>
                    </a:lnTo>
                    <a:lnTo>
                      <a:pt x="43" y="512"/>
                    </a:lnTo>
                    <a:lnTo>
                      <a:pt x="11" y="592"/>
                    </a:lnTo>
                    <a:lnTo>
                      <a:pt x="0" y="677"/>
                    </a:lnTo>
                    <a:lnTo>
                      <a:pt x="0" y="1200"/>
                    </a:lnTo>
                    <a:lnTo>
                      <a:pt x="432" y="1200"/>
                    </a:lnTo>
                    <a:lnTo>
                      <a:pt x="432" y="677"/>
                    </a:lnTo>
                    <a:lnTo>
                      <a:pt x="433" y="663"/>
                    </a:lnTo>
                    <a:lnTo>
                      <a:pt x="476" y="601"/>
                    </a:lnTo>
                    <a:lnTo>
                      <a:pt x="528" y="570"/>
                    </a:lnTo>
                    <a:lnTo>
                      <a:pt x="595" y="545"/>
                    </a:lnTo>
                    <a:lnTo>
                      <a:pt x="675" y="526"/>
                    </a:lnTo>
                    <a:lnTo>
                      <a:pt x="766" y="516"/>
                    </a:lnTo>
                    <a:lnTo>
                      <a:pt x="830" y="514"/>
                    </a:lnTo>
                    <a:lnTo>
                      <a:pt x="1008" y="514"/>
                    </a:lnTo>
                    <a:lnTo>
                      <a:pt x="1008" y="677"/>
                    </a:lnTo>
                    <a:lnTo>
                      <a:pt x="1440" y="336"/>
                    </a:lnTo>
                    <a:close/>
                  </a:path>
                </a:pathLst>
              </a:custGeom>
              <a:noFill/>
              <a:ln w="12192">
                <a:solidFill>
                  <a:srgbClr val="4BACC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pic>
            <p:nvPicPr>
              <p:cNvPr id="2099" name="Picture 51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2" y="-5314"/>
                <a:ext cx="80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8" name="Picture 50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3" y="-5357"/>
                <a:ext cx="80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7579" y="-6365"/>
              <a:ext cx="1426" cy="1440"/>
              <a:chOff x="7579" y="-6365"/>
              <a:chExt cx="1426" cy="1440"/>
            </a:xfrm>
          </p:grpSpPr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7579" y="-6365"/>
                <a:ext cx="1426" cy="1440"/>
              </a:xfrm>
              <a:custGeom>
                <a:avLst/>
                <a:gdLst>
                  <a:gd name="T0" fmla="+- 0 8602 7579"/>
                  <a:gd name="T1" fmla="*/ T0 w 1426"/>
                  <a:gd name="T2" fmla="+- 0 -4925 -6365"/>
                  <a:gd name="T3" fmla="*/ -4925 h 1440"/>
                  <a:gd name="T4" fmla="+- 0 9005 7579"/>
                  <a:gd name="T5" fmla="*/ T4 w 1426"/>
                  <a:gd name="T6" fmla="+- 0 -5357 -6365"/>
                  <a:gd name="T7" fmla="*/ -5357 h 1440"/>
                  <a:gd name="T8" fmla="+- 0 8813 7579"/>
                  <a:gd name="T9" fmla="*/ T8 w 1426"/>
                  <a:gd name="T10" fmla="+- 0 -5357 -6365"/>
                  <a:gd name="T11" fmla="*/ -5357 h 1440"/>
                  <a:gd name="T12" fmla="+- 0 8813 7579"/>
                  <a:gd name="T13" fmla="*/ T12 w 1426"/>
                  <a:gd name="T14" fmla="+- 0 -5539 -6365"/>
                  <a:gd name="T15" fmla="*/ -5539 h 1440"/>
                  <a:gd name="T16" fmla="+- 0 8811 7579"/>
                  <a:gd name="T17" fmla="*/ T16 w 1426"/>
                  <a:gd name="T18" fmla="+- 0 -5607 -6365"/>
                  <a:gd name="T19" fmla="*/ -5607 h 1440"/>
                  <a:gd name="T20" fmla="+- 0 8805 7579"/>
                  <a:gd name="T21" fmla="*/ T20 w 1426"/>
                  <a:gd name="T22" fmla="+- 0 -5673 -6365"/>
                  <a:gd name="T23" fmla="*/ -5673 h 1440"/>
                  <a:gd name="T24" fmla="+- 0 8795 7579"/>
                  <a:gd name="T25" fmla="*/ T24 w 1426"/>
                  <a:gd name="T26" fmla="+- 0 -5738 -6365"/>
                  <a:gd name="T27" fmla="*/ -5738 h 1440"/>
                  <a:gd name="T28" fmla="+- 0 8782 7579"/>
                  <a:gd name="T29" fmla="*/ T28 w 1426"/>
                  <a:gd name="T30" fmla="+- 0 -5800 -6365"/>
                  <a:gd name="T31" fmla="*/ -5800 h 1440"/>
                  <a:gd name="T32" fmla="+- 0 8765 7579"/>
                  <a:gd name="T33" fmla="*/ T32 w 1426"/>
                  <a:gd name="T34" fmla="+- 0 -5861 -6365"/>
                  <a:gd name="T35" fmla="*/ -5861 h 1440"/>
                  <a:gd name="T36" fmla="+- 0 8745 7579"/>
                  <a:gd name="T37" fmla="*/ T36 w 1426"/>
                  <a:gd name="T38" fmla="+- 0 -5919 -6365"/>
                  <a:gd name="T39" fmla="*/ -5919 h 1440"/>
                  <a:gd name="T40" fmla="+- 0 8721 7579"/>
                  <a:gd name="T41" fmla="*/ T40 w 1426"/>
                  <a:gd name="T42" fmla="+- 0 -5974 -6365"/>
                  <a:gd name="T43" fmla="*/ -5974 h 1440"/>
                  <a:gd name="T44" fmla="+- 0 8666 7579"/>
                  <a:gd name="T45" fmla="*/ T44 w 1426"/>
                  <a:gd name="T46" fmla="+- 0 -6077 -6365"/>
                  <a:gd name="T47" fmla="*/ -6077 h 1440"/>
                  <a:gd name="T48" fmla="+- 0 8600 7579"/>
                  <a:gd name="T49" fmla="*/ T48 w 1426"/>
                  <a:gd name="T50" fmla="+- 0 -6166 -6365"/>
                  <a:gd name="T51" fmla="*/ -6166 h 1440"/>
                  <a:gd name="T52" fmla="+- 0 8524 7579"/>
                  <a:gd name="T53" fmla="*/ T52 w 1426"/>
                  <a:gd name="T54" fmla="+- 0 -6241 -6365"/>
                  <a:gd name="T55" fmla="*/ -6241 h 1440"/>
                  <a:gd name="T56" fmla="+- 0 8440 7579"/>
                  <a:gd name="T57" fmla="*/ T56 w 1426"/>
                  <a:gd name="T58" fmla="+- 0 -6300 -6365"/>
                  <a:gd name="T59" fmla="*/ -6300 h 1440"/>
                  <a:gd name="T60" fmla="+- 0 8349 7579"/>
                  <a:gd name="T61" fmla="*/ T60 w 1426"/>
                  <a:gd name="T62" fmla="+- 0 -6341 -6365"/>
                  <a:gd name="T63" fmla="*/ -6341 h 1440"/>
                  <a:gd name="T64" fmla="+- 0 8253 7579"/>
                  <a:gd name="T65" fmla="*/ T64 w 1426"/>
                  <a:gd name="T66" fmla="+- 0 -6362 -6365"/>
                  <a:gd name="T67" fmla="*/ -6362 h 1440"/>
                  <a:gd name="T68" fmla="+- 0 8203 7579"/>
                  <a:gd name="T69" fmla="*/ T68 w 1426"/>
                  <a:gd name="T70" fmla="+- 0 -6365 -6365"/>
                  <a:gd name="T71" fmla="*/ -6365 h 1440"/>
                  <a:gd name="T72" fmla="+- 0 7579 7579"/>
                  <a:gd name="T73" fmla="*/ T72 w 1426"/>
                  <a:gd name="T74" fmla="+- 0 -6365 -6365"/>
                  <a:gd name="T75" fmla="*/ -6365 h 1440"/>
                  <a:gd name="T76" fmla="+- 0 7579 7579"/>
                  <a:gd name="T77" fmla="*/ T76 w 1426"/>
                  <a:gd name="T78" fmla="+- 0 -5933 -6365"/>
                  <a:gd name="T79" fmla="*/ -5933 h 1440"/>
                  <a:gd name="T80" fmla="+- 0 8203 7579"/>
                  <a:gd name="T81" fmla="*/ T80 w 1426"/>
                  <a:gd name="T82" fmla="+- 0 -5933 -6365"/>
                  <a:gd name="T83" fmla="*/ -5933 h 1440"/>
                  <a:gd name="T84" fmla="+- 0 8219 7579"/>
                  <a:gd name="T85" fmla="*/ T84 w 1426"/>
                  <a:gd name="T86" fmla="+- 0 -5932 -6365"/>
                  <a:gd name="T87" fmla="*/ -5932 h 1440"/>
                  <a:gd name="T88" fmla="+- 0 8278 7579"/>
                  <a:gd name="T89" fmla="*/ T88 w 1426"/>
                  <a:gd name="T90" fmla="+- 0 -5902 -6365"/>
                  <a:gd name="T91" fmla="*/ -5902 h 1440"/>
                  <a:gd name="T92" fmla="+- 0 8328 7579"/>
                  <a:gd name="T93" fmla="*/ T92 w 1426"/>
                  <a:gd name="T94" fmla="+- 0 -5838 -6365"/>
                  <a:gd name="T95" fmla="*/ -5838 h 1440"/>
                  <a:gd name="T96" fmla="+- 0 8358 7579"/>
                  <a:gd name="T97" fmla="*/ T96 w 1426"/>
                  <a:gd name="T98" fmla="+- 0 -5771 -6365"/>
                  <a:gd name="T99" fmla="*/ -5771 h 1440"/>
                  <a:gd name="T100" fmla="+- 0 8380 7579"/>
                  <a:gd name="T101" fmla="*/ T100 w 1426"/>
                  <a:gd name="T102" fmla="+- 0 -5692 -6365"/>
                  <a:gd name="T103" fmla="*/ -5692 h 1440"/>
                  <a:gd name="T104" fmla="+- 0 8393 7579"/>
                  <a:gd name="T105" fmla="*/ T104 w 1426"/>
                  <a:gd name="T106" fmla="+- 0 -5603 -6365"/>
                  <a:gd name="T107" fmla="*/ -5603 h 1440"/>
                  <a:gd name="T108" fmla="+- 0 8395 7579"/>
                  <a:gd name="T109" fmla="*/ T108 w 1426"/>
                  <a:gd name="T110" fmla="+- 0 -5539 -6365"/>
                  <a:gd name="T111" fmla="*/ -5539 h 1440"/>
                  <a:gd name="T112" fmla="+- 0 8395 7579"/>
                  <a:gd name="T113" fmla="*/ T112 w 1426"/>
                  <a:gd name="T114" fmla="+- 0 -5357 -6365"/>
                  <a:gd name="T115" fmla="*/ -5357 h 1440"/>
                  <a:gd name="T116" fmla="+- 0 8203 7579"/>
                  <a:gd name="T117" fmla="*/ T116 w 1426"/>
                  <a:gd name="T118" fmla="+- 0 -5357 -6365"/>
                  <a:gd name="T119" fmla="*/ -5357 h 1440"/>
                  <a:gd name="T120" fmla="+- 0 8602 7579"/>
                  <a:gd name="T121" fmla="*/ T120 w 1426"/>
                  <a:gd name="T122" fmla="+- 0 -4925 -6365"/>
                  <a:gd name="T123" fmla="*/ -4925 h 14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426" h="1440">
                    <a:moveTo>
                      <a:pt x="1023" y="1440"/>
                    </a:moveTo>
                    <a:lnTo>
                      <a:pt x="1426" y="1008"/>
                    </a:lnTo>
                    <a:lnTo>
                      <a:pt x="1234" y="1008"/>
                    </a:lnTo>
                    <a:lnTo>
                      <a:pt x="1234" y="826"/>
                    </a:lnTo>
                    <a:lnTo>
                      <a:pt x="1232" y="758"/>
                    </a:lnTo>
                    <a:lnTo>
                      <a:pt x="1226" y="692"/>
                    </a:lnTo>
                    <a:lnTo>
                      <a:pt x="1216" y="627"/>
                    </a:lnTo>
                    <a:lnTo>
                      <a:pt x="1203" y="565"/>
                    </a:lnTo>
                    <a:lnTo>
                      <a:pt x="1186" y="504"/>
                    </a:lnTo>
                    <a:lnTo>
                      <a:pt x="1166" y="446"/>
                    </a:lnTo>
                    <a:lnTo>
                      <a:pt x="1142" y="391"/>
                    </a:lnTo>
                    <a:lnTo>
                      <a:pt x="1087" y="288"/>
                    </a:lnTo>
                    <a:lnTo>
                      <a:pt x="1021" y="199"/>
                    </a:lnTo>
                    <a:lnTo>
                      <a:pt x="945" y="124"/>
                    </a:lnTo>
                    <a:lnTo>
                      <a:pt x="861" y="65"/>
                    </a:lnTo>
                    <a:lnTo>
                      <a:pt x="770" y="24"/>
                    </a:lnTo>
                    <a:lnTo>
                      <a:pt x="674" y="3"/>
                    </a:lnTo>
                    <a:lnTo>
                      <a:pt x="624" y="0"/>
                    </a:lnTo>
                    <a:lnTo>
                      <a:pt x="0" y="0"/>
                    </a:lnTo>
                    <a:lnTo>
                      <a:pt x="0" y="432"/>
                    </a:lnTo>
                    <a:lnTo>
                      <a:pt x="624" y="432"/>
                    </a:lnTo>
                    <a:lnTo>
                      <a:pt x="640" y="433"/>
                    </a:lnTo>
                    <a:lnTo>
                      <a:pt x="699" y="463"/>
                    </a:lnTo>
                    <a:lnTo>
                      <a:pt x="749" y="527"/>
                    </a:lnTo>
                    <a:lnTo>
                      <a:pt x="779" y="594"/>
                    </a:lnTo>
                    <a:lnTo>
                      <a:pt x="801" y="673"/>
                    </a:lnTo>
                    <a:lnTo>
                      <a:pt x="814" y="762"/>
                    </a:lnTo>
                    <a:lnTo>
                      <a:pt x="816" y="826"/>
                    </a:lnTo>
                    <a:lnTo>
                      <a:pt x="816" y="1008"/>
                    </a:lnTo>
                    <a:lnTo>
                      <a:pt x="624" y="1008"/>
                    </a:lnTo>
                    <a:lnTo>
                      <a:pt x="1023" y="1440"/>
                    </a:lnTo>
                    <a:close/>
                  </a:path>
                </a:pathLst>
              </a:custGeom>
              <a:noFill/>
              <a:ln w="12192">
                <a:solidFill>
                  <a:srgbClr val="4BACC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pic>
            <p:nvPicPr>
              <p:cNvPr id="2095" name="Picture 4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6" y="-2021"/>
                <a:ext cx="1372" cy="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4" name="Picture 46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9" y="-2628"/>
                <a:ext cx="810" cy="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3" name="Picture 45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7" y="-2058"/>
                <a:ext cx="1372" cy="7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2" name="Picture 44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5" y="-2670"/>
                <a:ext cx="815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7417" y="-2671"/>
              <a:ext cx="1413" cy="1399"/>
              <a:chOff x="7417" y="-2671"/>
              <a:chExt cx="1413" cy="1399"/>
            </a:xfrm>
          </p:grpSpPr>
          <p:sp>
            <p:nvSpPr>
              <p:cNvPr id="48" name="Freeform 42"/>
              <p:cNvSpPr>
                <a:spLocks/>
              </p:cNvSpPr>
              <p:nvPr/>
            </p:nvSpPr>
            <p:spPr bwMode="auto">
              <a:xfrm>
                <a:off x="7417" y="-2671"/>
                <a:ext cx="1413" cy="1399"/>
              </a:xfrm>
              <a:custGeom>
                <a:avLst/>
                <a:gdLst>
                  <a:gd name="T0" fmla="+- 0 7417 7417"/>
                  <a:gd name="T1" fmla="*/ T0 w 1413"/>
                  <a:gd name="T2" fmla="+- 0 -1667 -2671"/>
                  <a:gd name="T3" fmla="*/ -1667 h 1399"/>
                  <a:gd name="T4" fmla="+- 0 7841 7417"/>
                  <a:gd name="T5" fmla="*/ T4 w 1413"/>
                  <a:gd name="T6" fmla="+- 0 -1272 -2671"/>
                  <a:gd name="T7" fmla="*/ -1272 h 1399"/>
                  <a:gd name="T8" fmla="+- 0 7841 7417"/>
                  <a:gd name="T9" fmla="*/ T8 w 1413"/>
                  <a:gd name="T10" fmla="+- 0 -1460 -2671"/>
                  <a:gd name="T11" fmla="*/ -1460 h 1399"/>
                  <a:gd name="T12" fmla="+- 0 8015 7417"/>
                  <a:gd name="T13" fmla="*/ T12 w 1413"/>
                  <a:gd name="T14" fmla="+- 0 -1460 -2671"/>
                  <a:gd name="T15" fmla="*/ -1460 h 1399"/>
                  <a:gd name="T16" fmla="+- 0 8082 7417"/>
                  <a:gd name="T17" fmla="*/ T16 w 1413"/>
                  <a:gd name="T18" fmla="+- 0 -1462 -2671"/>
                  <a:gd name="T19" fmla="*/ -1462 h 1399"/>
                  <a:gd name="T20" fmla="+- 0 8148 7417"/>
                  <a:gd name="T21" fmla="*/ T20 w 1413"/>
                  <a:gd name="T22" fmla="+- 0 -1468 -2671"/>
                  <a:gd name="T23" fmla="*/ -1468 h 1399"/>
                  <a:gd name="T24" fmla="+- 0 8212 7417"/>
                  <a:gd name="T25" fmla="*/ T24 w 1413"/>
                  <a:gd name="T26" fmla="+- 0 -1478 -2671"/>
                  <a:gd name="T27" fmla="*/ -1478 h 1399"/>
                  <a:gd name="T28" fmla="+- 0 8274 7417"/>
                  <a:gd name="T29" fmla="*/ T28 w 1413"/>
                  <a:gd name="T30" fmla="+- 0 -1491 -2671"/>
                  <a:gd name="T31" fmla="*/ -1491 h 1399"/>
                  <a:gd name="T32" fmla="+- 0 8333 7417"/>
                  <a:gd name="T33" fmla="*/ T32 w 1413"/>
                  <a:gd name="T34" fmla="+- 0 -1507 -2671"/>
                  <a:gd name="T35" fmla="*/ -1507 h 1399"/>
                  <a:gd name="T36" fmla="+- 0 8391 7417"/>
                  <a:gd name="T37" fmla="*/ T36 w 1413"/>
                  <a:gd name="T38" fmla="+- 0 -1527 -2671"/>
                  <a:gd name="T39" fmla="*/ -1527 h 1399"/>
                  <a:gd name="T40" fmla="+- 0 8497 7417"/>
                  <a:gd name="T41" fmla="*/ T40 w 1413"/>
                  <a:gd name="T42" fmla="+- 0 -1576 -2671"/>
                  <a:gd name="T43" fmla="*/ -1576 h 1399"/>
                  <a:gd name="T44" fmla="+- 0 8592 7417"/>
                  <a:gd name="T45" fmla="*/ T44 w 1413"/>
                  <a:gd name="T46" fmla="+- 0 -1636 -2671"/>
                  <a:gd name="T47" fmla="*/ -1636 h 1399"/>
                  <a:gd name="T48" fmla="+- 0 8673 7417"/>
                  <a:gd name="T49" fmla="*/ T48 w 1413"/>
                  <a:gd name="T50" fmla="+- 0 -1705 -2671"/>
                  <a:gd name="T51" fmla="*/ -1705 h 1399"/>
                  <a:gd name="T52" fmla="+- 0 8739 7417"/>
                  <a:gd name="T53" fmla="*/ T52 w 1413"/>
                  <a:gd name="T54" fmla="+- 0 -1784 -2671"/>
                  <a:gd name="T55" fmla="*/ -1784 h 1399"/>
                  <a:gd name="T56" fmla="+- 0 8789 7417"/>
                  <a:gd name="T57" fmla="*/ T56 w 1413"/>
                  <a:gd name="T58" fmla="+- 0 -1869 -2671"/>
                  <a:gd name="T59" fmla="*/ -1869 h 1399"/>
                  <a:gd name="T60" fmla="+- 0 8819 7417"/>
                  <a:gd name="T61" fmla="*/ T60 w 1413"/>
                  <a:gd name="T62" fmla="+- 0 -1961 -2671"/>
                  <a:gd name="T63" fmla="*/ -1961 h 1399"/>
                  <a:gd name="T64" fmla="+- 0 8830 7417"/>
                  <a:gd name="T65" fmla="*/ T64 w 1413"/>
                  <a:gd name="T66" fmla="+- 0 -2058 -2671"/>
                  <a:gd name="T67" fmla="*/ -2058 h 1399"/>
                  <a:gd name="T68" fmla="+- 0 8830 7417"/>
                  <a:gd name="T69" fmla="*/ T68 w 1413"/>
                  <a:gd name="T70" fmla="+- 0 -2671 -2671"/>
                  <a:gd name="T71" fmla="*/ -2671 h 1399"/>
                  <a:gd name="T72" fmla="+- 0 8406 7417"/>
                  <a:gd name="T73" fmla="*/ T72 w 1413"/>
                  <a:gd name="T74" fmla="+- 0 -2671 -2671"/>
                  <a:gd name="T75" fmla="*/ -2671 h 1399"/>
                  <a:gd name="T76" fmla="+- 0 8406 7417"/>
                  <a:gd name="T77" fmla="*/ T76 w 1413"/>
                  <a:gd name="T78" fmla="+- 0 -2058 -2671"/>
                  <a:gd name="T79" fmla="*/ -2058 h 1399"/>
                  <a:gd name="T80" fmla="+- 0 8405 7417"/>
                  <a:gd name="T81" fmla="*/ T80 w 1413"/>
                  <a:gd name="T82" fmla="+- 0 -2043 -2671"/>
                  <a:gd name="T83" fmla="*/ -2043 h 1399"/>
                  <a:gd name="T84" fmla="+- 0 8375 7417"/>
                  <a:gd name="T85" fmla="*/ T84 w 1413"/>
                  <a:gd name="T86" fmla="+- 0 -1985 -2671"/>
                  <a:gd name="T87" fmla="*/ -1985 h 1399"/>
                  <a:gd name="T88" fmla="+- 0 8312 7417"/>
                  <a:gd name="T89" fmla="*/ T88 w 1413"/>
                  <a:gd name="T90" fmla="+- 0 -1936 -2671"/>
                  <a:gd name="T91" fmla="*/ -1936 h 1399"/>
                  <a:gd name="T92" fmla="+- 0 8246 7417"/>
                  <a:gd name="T93" fmla="*/ T92 w 1413"/>
                  <a:gd name="T94" fmla="+- 0 -1906 -2671"/>
                  <a:gd name="T95" fmla="*/ -1906 h 1399"/>
                  <a:gd name="T96" fmla="+- 0 8168 7417"/>
                  <a:gd name="T97" fmla="*/ T96 w 1413"/>
                  <a:gd name="T98" fmla="+- 0 -1885 -2671"/>
                  <a:gd name="T99" fmla="*/ -1885 h 1399"/>
                  <a:gd name="T100" fmla="+- 0 8079 7417"/>
                  <a:gd name="T101" fmla="*/ T100 w 1413"/>
                  <a:gd name="T102" fmla="+- 0 -1872 -2671"/>
                  <a:gd name="T103" fmla="*/ -1872 h 1399"/>
                  <a:gd name="T104" fmla="+- 0 8015 7417"/>
                  <a:gd name="T105" fmla="*/ T104 w 1413"/>
                  <a:gd name="T106" fmla="+- 0 -1870 -2671"/>
                  <a:gd name="T107" fmla="*/ -1870 h 1399"/>
                  <a:gd name="T108" fmla="+- 0 7841 7417"/>
                  <a:gd name="T109" fmla="*/ T108 w 1413"/>
                  <a:gd name="T110" fmla="+- 0 -1870 -2671"/>
                  <a:gd name="T111" fmla="*/ -1870 h 1399"/>
                  <a:gd name="T112" fmla="+- 0 7841 7417"/>
                  <a:gd name="T113" fmla="*/ T112 w 1413"/>
                  <a:gd name="T114" fmla="+- 0 -2058 -2671"/>
                  <a:gd name="T115" fmla="*/ -2058 h 1399"/>
                  <a:gd name="T116" fmla="+- 0 7417 7417"/>
                  <a:gd name="T117" fmla="*/ T116 w 1413"/>
                  <a:gd name="T118" fmla="+- 0 -1667 -2671"/>
                  <a:gd name="T119" fmla="*/ -1667 h 13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1413" h="1399">
                    <a:moveTo>
                      <a:pt x="0" y="1004"/>
                    </a:moveTo>
                    <a:lnTo>
                      <a:pt x="424" y="1399"/>
                    </a:lnTo>
                    <a:lnTo>
                      <a:pt x="424" y="1211"/>
                    </a:lnTo>
                    <a:lnTo>
                      <a:pt x="598" y="1211"/>
                    </a:lnTo>
                    <a:lnTo>
                      <a:pt x="665" y="1209"/>
                    </a:lnTo>
                    <a:lnTo>
                      <a:pt x="731" y="1203"/>
                    </a:lnTo>
                    <a:lnTo>
                      <a:pt x="795" y="1193"/>
                    </a:lnTo>
                    <a:lnTo>
                      <a:pt x="857" y="1180"/>
                    </a:lnTo>
                    <a:lnTo>
                      <a:pt x="916" y="1164"/>
                    </a:lnTo>
                    <a:lnTo>
                      <a:pt x="974" y="1144"/>
                    </a:lnTo>
                    <a:lnTo>
                      <a:pt x="1080" y="1095"/>
                    </a:lnTo>
                    <a:lnTo>
                      <a:pt x="1175" y="1035"/>
                    </a:lnTo>
                    <a:lnTo>
                      <a:pt x="1256" y="966"/>
                    </a:lnTo>
                    <a:lnTo>
                      <a:pt x="1322" y="887"/>
                    </a:lnTo>
                    <a:lnTo>
                      <a:pt x="1372" y="802"/>
                    </a:lnTo>
                    <a:lnTo>
                      <a:pt x="1402" y="710"/>
                    </a:lnTo>
                    <a:lnTo>
                      <a:pt x="1413" y="613"/>
                    </a:lnTo>
                    <a:lnTo>
                      <a:pt x="1413" y="0"/>
                    </a:lnTo>
                    <a:lnTo>
                      <a:pt x="989" y="0"/>
                    </a:lnTo>
                    <a:lnTo>
                      <a:pt x="989" y="613"/>
                    </a:lnTo>
                    <a:lnTo>
                      <a:pt x="988" y="628"/>
                    </a:lnTo>
                    <a:lnTo>
                      <a:pt x="958" y="686"/>
                    </a:lnTo>
                    <a:lnTo>
                      <a:pt x="895" y="735"/>
                    </a:lnTo>
                    <a:lnTo>
                      <a:pt x="829" y="765"/>
                    </a:lnTo>
                    <a:lnTo>
                      <a:pt x="751" y="786"/>
                    </a:lnTo>
                    <a:lnTo>
                      <a:pt x="662" y="799"/>
                    </a:lnTo>
                    <a:lnTo>
                      <a:pt x="598" y="801"/>
                    </a:lnTo>
                    <a:lnTo>
                      <a:pt x="424" y="801"/>
                    </a:lnTo>
                    <a:lnTo>
                      <a:pt x="424" y="613"/>
                    </a:lnTo>
                    <a:lnTo>
                      <a:pt x="0" y="1004"/>
                    </a:lnTo>
                    <a:close/>
                  </a:path>
                </a:pathLst>
              </a:custGeom>
              <a:noFill/>
              <a:ln w="11963">
                <a:solidFill>
                  <a:srgbClr val="4BACC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pic>
            <p:nvPicPr>
              <p:cNvPr id="2089" name="Picture 41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9" y="-2685"/>
                <a:ext cx="787" cy="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1949" y="-2685"/>
              <a:ext cx="1394" cy="1413"/>
              <a:chOff x="1949" y="-2685"/>
              <a:chExt cx="1394" cy="1413"/>
            </a:xfrm>
          </p:grpSpPr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>
                <a:off x="1949" y="-2685"/>
                <a:ext cx="1394" cy="1413"/>
              </a:xfrm>
              <a:custGeom>
                <a:avLst/>
                <a:gdLst>
                  <a:gd name="T0" fmla="+- 0 2340 1949"/>
                  <a:gd name="T1" fmla="*/ T0 w 1394"/>
                  <a:gd name="T2" fmla="+- 0 -2685 -2685"/>
                  <a:gd name="T3" fmla="*/ -2685 h 1413"/>
                  <a:gd name="T4" fmla="+- 0 1949 1949"/>
                  <a:gd name="T5" fmla="*/ T4 w 1394"/>
                  <a:gd name="T6" fmla="+- 0 -2261 -2685"/>
                  <a:gd name="T7" fmla="*/ -2261 h 1413"/>
                  <a:gd name="T8" fmla="+- 0 2137 1949"/>
                  <a:gd name="T9" fmla="*/ T8 w 1394"/>
                  <a:gd name="T10" fmla="+- 0 -2261 -2685"/>
                  <a:gd name="T11" fmla="*/ -2261 h 1413"/>
                  <a:gd name="T12" fmla="+- 0 2137 1949"/>
                  <a:gd name="T13" fmla="*/ T12 w 1394"/>
                  <a:gd name="T14" fmla="+- 0 -2087 -2685"/>
                  <a:gd name="T15" fmla="*/ -2087 h 1413"/>
                  <a:gd name="T16" fmla="+- 0 2139 1949"/>
                  <a:gd name="T17" fmla="*/ T16 w 1394"/>
                  <a:gd name="T18" fmla="+- 0 -2020 -2685"/>
                  <a:gd name="T19" fmla="*/ -2020 h 1413"/>
                  <a:gd name="T20" fmla="+- 0 2145 1949"/>
                  <a:gd name="T21" fmla="*/ T20 w 1394"/>
                  <a:gd name="T22" fmla="+- 0 -1955 -2685"/>
                  <a:gd name="T23" fmla="*/ -1955 h 1413"/>
                  <a:gd name="T24" fmla="+- 0 2155 1949"/>
                  <a:gd name="T25" fmla="*/ T24 w 1394"/>
                  <a:gd name="T26" fmla="+- 0 -1892 -2685"/>
                  <a:gd name="T27" fmla="*/ -1892 h 1413"/>
                  <a:gd name="T28" fmla="+- 0 2167 1949"/>
                  <a:gd name="T29" fmla="*/ T28 w 1394"/>
                  <a:gd name="T30" fmla="+- 0 -1830 -2685"/>
                  <a:gd name="T31" fmla="*/ -1830 h 1413"/>
                  <a:gd name="T32" fmla="+- 0 2184 1949"/>
                  <a:gd name="T33" fmla="*/ T32 w 1394"/>
                  <a:gd name="T34" fmla="+- 0 -1770 -2685"/>
                  <a:gd name="T35" fmla="*/ -1770 h 1413"/>
                  <a:gd name="T36" fmla="+- 0 2203 1949"/>
                  <a:gd name="T37" fmla="*/ T36 w 1394"/>
                  <a:gd name="T38" fmla="+- 0 -1713 -2685"/>
                  <a:gd name="T39" fmla="*/ -1713 h 1413"/>
                  <a:gd name="T40" fmla="+- 0 2252 1949"/>
                  <a:gd name="T41" fmla="*/ T40 w 1394"/>
                  <a:gd name="T42" fmla="+- 0 -1606 -2685"/>
                  <a:gd name="T43" fmla="*/ -1606 h 1413"/>
                  <a:gd name="T44" fmla="+- 0 2311 1949"/>
                  <a:gd name="T45" fmla="*/ T44 w 1394"/>
                  <a:gd name="T46" fmla="+- 0 -1511 -2685"/>
                  <a:gd name="T47" fmla="*/ -1511 h 1413"/>
                  <a:gd name="T48" fmla="+- 0 2381 1949"/>
                  <a:gd name="T49" fmla="*/ T48 w 1394"/>
                  <a:gd name="T50" fmla="+- 0 -1430 -2685"/>
                  <a:gd name="T51" fmla="*/ -1430 h 1413"/>
                  <a:gd name="T52" fmla="+- 0 2459 1949"/>
                  <a:gd name="T53" fmla="*/ T52 w 1394"/>
                  <a:gd name="T54" fmla="+- 0 -1363 -2685"/>
                  <a:gd name="T55" fmla="*/ -1363 h 1413"/>
                  <a:gd name="T56" fmla="+- 0 2545 1949"/>
                  <a:gd name="T57" fmla="*/ T56 w 1394"/>
                  <a:gd name="T58" fmla="+- 0 -1314 -2685"/>
                  <a:gd name="T59" fmla="*/ -1314 h 1413"/>
                  <a:gd name="T60" fmla="+- 0 2637 1949"/>
                  <a:gd name="T61" fmla="*/ T60 w 1394"/>
                  <a:gd name="T62" fmla="+- 0 -1282 -2685"/>
                  <a:gd name="T63" fmla="*/ -1282 h 1413"/>
                  <a:gd name="T64" fmla="+- 0 2736 1949"/>
                  <a:gd name="T65" fmla="*/ T64 w 1394"/>
                  <a:gd name="T66" fmla="+- 0 -1272 -2685"/>
                  <a:gd name="T67" fmla="*/ -1272 h 1413"/>
                  <a:gd name="T68" fmla="+- 0 3343 1949"/>
                  <a:gd name="T69" fmla="*/ T68 w 1394"/>
                  <a:gd name="T70" fmla="+- 0 -1272 -2685"/>
                  <a:gd name="T71" fmla="*/ -1272 h 1413"/>
                  <a:gd name="T72" fmla="+- 0 3343 1949"/>
                  <a:gd name="T73" fmla="*/ T72 w 1394"/>
                  <a:gd name="T74" fmla="+- 0 -1696 -2685"/>
                  <a:gd name="T75" fmla="*/ -1696 h 1413"/>
                  <a:gd name="T76" fmla="+- 0 2736 1949"/>
                  <a:gd name="T77" fmla="*/ T76 w 1394"/>
                  <a:gd name="T78" fmla="+- 0 -1696 -2685"/>
                  <a:gd name="T79" fmla="*/ -1696 h 1413"/>
                  <a:gd name="T80" fmla="+- 0 2720 1949"/>
                  <a:gd name="T81" fmla="*/ T80 w 1394"/>
                  <a:gd name="T82" fmla="+- 0 -1697 -2685"/>
                  <a:gd name="T83" fmla="*/ -1697 h 1413"/>
                  <a:gd name="T84" fmla="+- 0 2662 1949"/>
                  <a:gd name="T85" fmla="*/ T84 w 1394"/>
                  <a:gd name="T86" fmla="+- 0 -1726 -2685"/>
                  <a:gd name="T87" fmla="*/ -1726 h 1413"/>
                  <a:gd name="T88" fmla="+- 0 2613 1949"/>
                  <a:gd name="T89" fmla="*/ T88 w 1394"/>
                  <a:gd name="T90" fmla="+- 0 -1789 -2685"/>
                  <a:gd name="T91" fmla="*/ -1789 h 1413"/>
                  <a:gd name="T92" fmla="+- 0 2584 1949"/>
                  <a:gd name="T93" fmla="*/ T92 w 1394"/>
                  <a:gd name="T94" fmla="+- 0 -1855 -2685"/>
                  <a:gd name="T95" fmla="*/ -1855 h 1413"/>
                  <a:gd name="T96" fmla="+- 0 2562 1949"/>
                  <a:gd name="T97" fmla="*/ T96 w 1394"/>
                  <a:gd name="T98" fmla="+- 0 -1934 -2685"/>
                  <a:gd name="T99" fmla="*/ -1934 h 1413"/>
                  <a:gd name="T100" fmla="+- 0 2550 1949"/>
                  <a:gd name="T101" fmla="*/ T100 w 1394"/>
                  <a:gd name="T102" fmla="+- 0 -2023 -2685"/>
                  <a:gd name="T103" fmla="*/ -2023 h 1413"/>
                  <a:gd name="T104" fmla="+- 0 2547 1949"/>
                  <a:gd name="T105" fmla="*/ T104 w 1394"/>
                  <a:gd name="T106" fmla="+- 0 -2087 -2685"/>
                  <a:gd name="T107" fmla="*/ -2087 h 1413"/>
                  <a:gd name="T108" fmla="+- 0 2547 1949"/>
                  <a:gd name="T109" fmla="*/ T108 w 1394"/>
                  <a:gd name="T110" fmla="+- 0 -2261 -2685"/>
                  <a:gd name="T111" fmla="*/ -2261 h 1413"/>
                  <a:gd name="T112" fmla="+- 0 2736 1949"/>
                  <a:gd name="T113" fmla="*/ T112 w 1394"/>
                  <a:gd name="T114" fmla="+- 0 -2261 -2685"/>
                  <a:gd name="T115" fmla="*/ -2261 h 1413"/>
                  <a:gd name="T116" fmla="+- 0 2340 1949"/>
                  <a:gd name="T117" fmla="*/ T116 w 1394"/>
                  <a:gd name="T118" fmla="+- 0 -2685 -2685"/>
                  <a:gd name="T119" fmla="*/ -2685 h 1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1394" h="1413">
                    <a:moveTo>
                      <a:pt x="391" y="0"/>
                    </a:moveTo>
                    <a:lnTo>
                      <a:pt x="0" y="424"/>
                    </a:lnTo>
                    <a:lnTo>
                      <a:pt x="188" y="424"/>
                    </a:lnTo>
                    <a:lnTo>
                      <a:pt x="188" y="598"/>
                    </a:lnTo>
                    <a:lnTo>
                      <a:pt x="190" y="665"/>
                    </a:lnTo>
                    <a:lnTo>
                      <a:pt x="196" y="730"/>
                    </a:lnTo>
                    <a:lnTo>
                      <a:pt x="206" y="793"/>
                    </a:lnTo>
                    <a:lnTo>
                      <a:pt x="218" y="855"/>
                    </a:lnTo>
                    <a:lnTo>
                      <a:pt x="235" y="915"/>
                    </a:lnTo>
                    <a:lnTo>
                      <a:pt x="254" y="972"/>
                    </a:lnTo>
                    <a:lnTo>
                      <a:pt x="303" y="1079"/>
                    </a:lnTo>
                    <a:lnTo>
                      <a:pt x="362" y="1174"/>
                    </a:lnTo>
                    <a:lnTo>
                      <a:pt x="432" y="1255"/>
                    </a:lnTo>
                    <a:lnTo>
                      <a:pt x="510" y="1322"/>
                    </a:lnTo>
                    <a:lnTo>
                      <a:pt x="596" y="1371"/>
                    </a:lnTo>
                    <a:lnTo>
                      <a:pt x="688" y="1403"/>
                    </a:lnTo>
                    <a:lnTo>
                      <a:pt x="787" y="1413"/>
                    </a:lnTo>
                    <a:lnTo>
                      <a:pt x="1394" y="1413"/>
                    </a:lnTo>
                    <a:lnTo>
                      <a:pt x="1394" y="989"/>
                    </a:lnTo>
                    <a:lnTo>
                      <a:pt x="787" y="989"/>
                    </a:lnTo>
                    <a:lnTo>
                      <a:pt x="771" y="988"/>
                    </a:lnTo>
                    <a:lnTo>
                      <a:pt x="713" y="959"/>
                    </a:lnTo>
                    <a:lnTo>
                      <a:pt x="664" y="896"/>
                    </a:lnTo>
                    <a:lnTo>
                      <a:pt x="635" y="830"/>
                    </a:lnTo>
                    <a:lnTo>
                      <a:pt x="613" y="751"/>
                    </a:lnTo>
                    <a:lnTo>
                      <a:pt x="601" y="662"/>
                    </a:lnTo>
                    <a:lnTo>
                      <a:pt x="598" y="598"/>
                    </a:lnTo>
                    <a:lnTo>
                      <a:pt x="598" y="424"/>
                    </a:lnTo>
                    <a:lnTo>
                      <a:pt x="787" y="424"/>
                    </a:lnTo>
                    <a:lnTo>
                      <a:pt x="391" y="0"/>
                    </a:lnTo>
                    <a:close/>
                  </a:path>
                </a:pathLst>
              </a:custGeom>
              <a:noFill/>
              <a:ln w="11963">
                <a:solidFill>
                  <a:srgbClr val="4BACC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4649" y="-6286"/>
              <a:ext cx="4320" cy="2472"/>
              <a:chOff x="4649" y="-6286"/>
              <a:chExt cx="4320" cy="2472"/>
            </a:xfrm>
          </p:grpSpPr>
          <p:sp>
            <p:nvSpPr>
              <p:cNvPr id="46" name="Freeform 37"/>
              <p:cNvSpPr>
                <a:spLocks/>
              </p:cNvSpPr>
              <p:nvPr/>
            </p:nvSpPr>
            <p:spPr bwMode="auto">
              <a:xfrm>
                <a:off x="4649" y="-6286"/>
                <a:ext cx="4320" cy="2472"/>
              </a:xfrm>
              <a:custGeom>
                <a:avLst/>
                <a:gdLst>
                  <a:gd name="T0" fmla="+- 0 4649 4649"/>
                  <a:gd name="T1" fmla="*/ T0 w 4320"/>
                  <a:gd name="T2" fmla="+- 0 -3814 -6286"/>
                  <a:gd name="T3" fmla="*/ -3814 h 2472"/>
                  <a:gd name="T4" fmla="+- 0 8969 4649"/>
                  <a:gd name="T5" fmla="*/ T4 w 4320"/>
                  <a:gd name="T6" fmla="+- 0 -6286 -6286"/>
                  <a:gd name="T7" fmla="*/ -6286 h 24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4320" h="2472">
                    <a:moveTo>
                      <a:pt x="0" y="2472"/>
                    </a:moveTo>
                    <a:lnTo>
                      <a:pt x="4320" y="0"/>
                    </a:lnTo>
                  </a:path>
                </a:pathLst>
              </a:custGeom>
              <a:noFill/>
              <a:ln w="9144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8930" y="-6358"/>
              <a:ext cx="178" cy="144"/>
              <a:chOff x="8930" y="-6358"/>
              <a:chExt cx="178" cy="144"/>
            </a:xfrm>
          </p:grpSpPr>
          <p:sp>
            <p:nvSpPr>
              <p:cNvPr id="45" name="Freeform 35"/>
              <p:cNvSpPr>
                <a:spLocks/>
              </p:cNvSpPr>
              <p:nvPr/>
            </p:nvSpPr>
            <p:spPr bwMode="auto">
              <a:xfrm>
                <a:off x="8930" y="-6358"/>
                <a:ext cx="178" cy="144"/>
              </a:xfrm>
              <a:custGeom>
                <a:avLst/>
                <a:gdLst>
                  <a:gd name="T0" fmla="+- 0 9108 8930"/>
                  <a:gd name="T1" fmla="*/ T0 w 178"/>
                  <a:gd name="T2" fmla="+- 0 -6358 -6358"/>
                  <a:gd name="T3" fmla="*/ -6358 h 144"/>
                  <a:gd name="T4" fmla="+- 0 8930 8930"/>
                  <a:gd name="T5" fmla="*/ T4 w 178"/>
                  <a:gd name="T6" fmla="+- 0 -6353 -6358"/>
                  <a:gd name="T7" fmla="*/ -6353 h 144"/>
                  <a:gd name="T8" fmla="+- 0 9007 8930"/>
                  <a:gd name="T9" fmla="*/ T8 w 178"/>
                  <a:gd name="T10" fmla="+- 0 -6214 -6358"/>
                  <a:gd name="T11" fmla="*/ -6214 h 144"/>
                  <a:gd name="T12" fmla="+- 0 9108 8930"/>
                  <a:gd name="T13" fmla="*/ T12 w 178"/>
                  <a:gd name="T14" fmla="+- 0 -6358 -6358"/>
                  <a:gd name="T15" fmla="*/ -6358 h 1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8" h="144">
                    <a:moveTo>
                      <a:pt x="178" y="0"/>
                    </a:moveTo>
                    <a:lnTo>
                      <a:pt x="0" y="5"/>
                    </a:lnTo>
                    <a:lnTo>
                      <a:pt x="77" y="144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6262" y="-6362"/>
              <a:ext cx="2592" cy="2"/>
              <a:chOff x="6262" y="-6362"/>
              <a:chExt cx="2592" cy="2"/>
            </a:xfrm>
          </p:grpSpPr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6262" y="-6362"/>
                <a:ext cx="2592" cy="2"/>
              </a:xfrm>
              <a:custGeom>
                <a:avLst/>
                <a:gdLst>
                  <a:gd name="T0" fmla="+- 0 6262 6262"/>
                  <a:gd name="T1" fmla="*/ T0 w 2592"/>
                  <a:gd name="T2" fmla="+- 0 8854 6262"/>
                  <a:gd name="T3" fmla="*/ T2 w 259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92">
                    <a:moveTo>
                      <a:pt x="0" y="0"/>
                    </a:moveTo>
                    <a:lnTo>
                      <a:pt x="2592" y="0"/>
                    </a:lnTo>
                  </a:path>
                </a:pathLst>
              </a:custGeom>
              <a:noFill/>
              <a:ln w="9144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4" name="Group 30"/>
            <p:cNvGrpSpPr>
              <a:grpSpLocks/>
            </p:cNvGrpSpPr>
            <p:nvPr/>
          </p:nvGrpSpPr>
          <p:grpSpPr bwMode="auto">
            <a:xfrm>
              <a:off x="8854" y="-6439"/>
              <a:ext cx="158" cy="158"/>
              <a:chOff x="8854" y="-6439"/>
              <a:chExt cx="158" cy="158"/>
            </a:xfrm>
          </p:grpSpPr>
          <p:sp>
            <p:nvSpPr>
              <p:cNvPr id="43" name="Freeform 31"/>
              <p:cNvSpPr>
                <a:spLocks/>
              </p:cNvSpPr>
              <p:nvPr/>
            </p:nvSpPr>
            <p:spPr bwMode="auto">
              <a:xfrm>
                <a:off x="8854" y="-6439"/>
                <a:ext cx="158" cy="158"/>
              </a:xfrm>
              <a:custGeom>
                <a:avLst/>
                <a:gdLst>
                  <a:gd name="T0" fmla="+- 0 8854 8854"/>
                  <a:gd name="T1" fmla="*/ T0 w 158"/>
                  <a:gd name="T2" fmla="+- 0 -6439 -6439"/>
                  <a:gd name="T3" fmla="*/ -6439 h 158"/>
                  <a:gd name="T4" fmla="+- 0 8854 8854"/>
                  <a:gd name="T5" fmla="*/ T4 w 158"/>
                  <a:gd name="T6" fmla="+- 0 -6281 -6439"/>
                  <a:gd name="T7" fmla="*/ -6281 h 158"/>
                  <a:gd name="T8" fmla="+- 0 9012 8854"/>
                  <a:gd name="T9" fmla="*/ T8 w 158"/>
                  <a:gd name="T10" fmla="+- 0 -6358 -6439"/>
                  <a:gd name="T11" fmla="*/ -6358 h 158"/>
                  <a:gd name="T12" fmla="+- 0 8854 8854"/>
                  <a:gd name="T13" fmla="*/ T12 w 158"/>
                  <a:gd name="T14" fmla="+- 0 -6439 -6439"/>
                  <a:gd name="T15" fmla="*/ -6439 h 1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58" h="158">
                    <a:moveTo>
                      <a:pt x="0" y="0"/>
                    </a:moveTo>
                    <a:lnTo>
                      <a:pt x="0" y="158"/>
                    </a:lnTo>
                    <a:lnTo>
                      <a:pt x="158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6152" y="-5979"/>
              <a:ext cx="2901" cy="4107"/>
              <a:chOff x="6152" y="-5979"/>
              <a:chExt cx="2901" cy="4107"/>
            </a:xfrm>
          </p:grpSpPr>
          <p:sp>
            <p:nvSpPr>
              <p:cNvPr id="42" name="Freeform 29"/>
              <p:cNvSpPr>
                <a:spLocks/>
              </p:cNvSpPr>
              <p:nvPr/>
            </p:nvSpPr>
            <p:spPr bwMode="auto">
              <a:xfrm>
                <a:off x="6152" y="-5979"/>
                <a:ext cx="2901" cy="4107"/>
              </a:xfrm>
              <a:custGeom>
                <a:avLst/>
                <a:gdLst>
                  <a:gd name="T0" fmla="+- 0 6152 6152"/>
                  <a:gd name="T1" fmla="*/ T0 w 2901"/>
                  <a:gd name="T2" fmla="+- 0 -1872 -5979"/>
                  <a:gd name="T3" fmla="*/ -1872 h 4107"/>
                  <a:gd name="T4" fmla="+- 0 9054 6152"/>
                  <a:gd name="T5" fmla="*/ T4 w 2901"/>
                  <a:gd name="T6" fmla="+- 0 -5979 -5979"/>
                  <a:gd name="T7" fmla="*/ -5979 h 4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901" h="4107">
                    <a:moveTo>
                      <a:pt x="0" y="4107"/>
                    </a:moveTo>
                    <a:lnTo>
                      <a:pt x="2902" y="0"/>
                    </a:lnTo>
                  </a:path>
                </a:pathLst>
              </a:custGeom>
              <a:noFill/>
              <a:ln w="8972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6" name="Group 26"/>
            <p:cNvGrpSpPr>
              <a:grpSpLocks/>
            </p:cNvGrpSpPr>
            <p:nvPr/>
          </p:nvGrpSpPr>
          <p:grpSpPr bwMode="auto">
            <a:xfrm>
              <a:off x="8950" y="-6214"/>
              <a:ext cx="158" cy="178"/>
              <a:chOff x="8950" y="-6214"/>
              <a:chExt cx="158" cy="178"/>
            </a:xfrm>
          </p:grpSpPr>
          <p:sp>
            <p:nvSpPr>
              <p:cNvPr id="41" name="Freeform 27"/>
              <p:cNvSpPr>
                <a:spLocks/>
              </p:cNvSpPr>
              <p:nvPr/>
            </p:nvSpPr>
            <p:spPr bwMode="auto">
              <a:xfrm>
                <a:off x="8950" y="-6214"/>
                <a:ext cx="158" cy="178"/>
              </a:xfrm>
              <a:custGeom>
                <a:avLst/>
                <a:gdLst>
                  <a:gd name="T0" fmla="+- 0 9108 8950"/>
                  <a:gd name="T1" fmla="*/ T0 w 158"/>
                  <a:gd name="T2" fmla="+- 0 -6214 -6214"/>
                  <a:gd name="T3" fmla="*/ -6214 h 178"/>
                  <a:gd name="T4" fmla="+- 0 8950 8950"/>
                  <a:gd name="T5" fmla="*/ T4 w 158"/>
                  <a:gd name="T6" fmla="+- 0 -6127 -6214"/>
                  <a:gd name="T7" fmla="*/ -6127 h 178"/>
                  <a:gd name="T8" fmla="+- 0 9079 8950"/>
                  <a:gd name="T9" fmla="*/ T8 w 158"/>
                  <a:gd name="T10" fmla="+- 0 -6036 -6214"/>
                  <a:gd name="T11" fmla="*/ -6036 h 178"/>
                  <a:gd name="T12" fmla="+- 0 9108 8950"/>
                  <a:gd name="T13" fmla="*/ T12 w 158"/>
                  <a:gd name="T14" fmla="+- 0 -6214 -6214"/>
                  <a:gd name="T15" fmla="*/ -6214 h 1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58" h="178">
                    <a:moveTo>
                      <a:pt x="158" y="0"/>
                    </a:moveTo>
                    <a:lnTo>
                      <a:pt x="0" y="87"/>
                    </a:lnTo>
                    <a:lnTo>
                      <a:pt x="129" y="178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9242" y="-6041"/>
              <a:ext cx="235" cy="1690"/>
              <a:chOff x="9242" y="-6041"/>
              <a:chExt cx="235" cy="1690"/>
            </a:xfrm>
          </p:grpSpPr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9242" y="-6041"/>
                <a:ext cx="235" cy="1690"/>
              </a:xfrm>
              <a:custGeom>
                <a:avLst/>
                <a:gdLst>
                  <a:gd name="T0" fmla="+- 0 9478 9242"/>
                  <a:gd name="T1" fmla="*/ T0 w 235"/>
                  <a:gd name="T2" fmla="+- 0 -4351 -6041"/>
                  <a:gd name="T3" fmla="*/ -4351 h 1690"/>
                  <a:gd name="T4" fmla="+- 0 9242 9242"/>
                  <a:gd name="T5" fmla="*/ T4 w 235"/>
                  <a:gd name="T6" fmla="+- 0 -6041 -6041"/>
                  <a:gd name="T7" fmla="*/ -6041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35" h="1690">
                    <a:moveTo>
                      <a:pt x="236" y="1690"/>
                    </a:moveTo>
                    <a:lnTo>
                      <a:pt x="0" y="0"/>
                    </a:lnTo>
                  </a:path>
                </a:pathLst>
              </a:custGeom>
              <a:noFill/>
              <a:ln w="9144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9166" y="-6194"/>
              <a:ext cx="158" cy="163"/>
              <a:chOff x="9166" y="-6194"/>
              <a:chExt cx="158" cy="163"/>
            </a:xfrm>
          </p:grpSpPr>
          <p:sp>
            <p:nvSpPr>
              <p:cNvPr id="39" name="Freeform 23"/>
              <p:cNvSpPr>
                <a:spLocks/>
              </p:cNvSpPr>
              <p:nvPr/>
            </p:nvSpPr>
            <p:spPr bwMode="auto">
              <a:xfrm>
                <a:off x="9166" y="-6194"/>
                <a:ext cx="158" cy="163"/>
              </a:xfrm>
              <a:custGeom>
                <a:avLst/>
                <a:gdLst>
                  <a:gd name="T0" fmla="+- 0 9223 9166"/>
                  <a:gd name="T1" fmla="*/ T0 w 158"/>
                  <a:gd name="T2" fmla="+- 0 -6194 -6194"/>
                  <a:gd name="T3" fmla="*/ -6194 h 163"/>
                  <a:gd name="T4" fmla="+- 0 9166 9166"/>
                  <a:gd name="T5" fmla="*/ T4 w 158"/>
                  <a:gd name="T6" fmla="+- 0 -6031 -6194"/>
                  <a:gd name="T7" fmla="*/ -6031 h 163"/>
                  <a:gd name="T8" fmla="+- 0 9324 9166"/>
                  <a:gd name="T9" fmla="*/ T8 w 158"/>
                  <a:gd name="T10" fmla="+- 0 -6055 -6194"/>
                  <a:gd name="T11" fmla="*/ -6055 h 163"/>
                  <a:gd name="T12" fmla="+- 0 9223 9166"/>
                  <a:gd name="T13" fmla="*/ T12 w 158"/>
                  <a:gd name="T14" fmla="+- 0 -6194 -6194"/>
                  <a:gd name="T15" fmla="*/ -6194 h 1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58" h="163">
                    <a:moveTo>
                      <a:pt x="57" y="0"/>
                    </a:moveTo>
                    <a:lnTo>
                      <a:pt x="0" y="163"/>
                    </a:lnTo>
                    <a:lnTo>
                      <a:pt x="158" y="13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2767" y="-7366"/>
              <a:ext cx="2054" cy="960"/>
              <a:chOff x="2767" y="-7366"/>
              <a:chExt cx="2054" cy="960"/>
            </a:xfrm>
          </p:grpSpPr>
          <p:sp>
            <p:nvSpPr>
              <p:cNvPr id="38" name="Freeform 21"/>
              <p:cNvSpPr>
                <a:spLocks/>
              </p:cNvSpPr>
              <p:nvPr/>
            </p:nvSpPr>
            <p:spPr bwMode="auto">
              <a:xfrm>
                <a:off x="2767" y="-7366"/>
                <a:ext cx="2054" cy="960"/>
              </a:xfrm>
              <a:custGeom>
                <a:avLst/>
                <a:gdLst>
                  <a:gd name="T0" fmla="+- 0 4822 2767"/>
                  <a:gd name="T1" fmla="*/ T0 w 2054"/>
                  <a:gd name="T2" fmla="+- 0 -6406 -7366"/>
                  <a:gd name="T3" fmla="*/ -6406 h 960"/>
                  <a:gd name="T4" fmla="+- 0 3871 2767"/>
                  <a:gd name="T5" fmla="*/ T4 w 2054"/>
                  <a:gd name="T6" fmla="+- 0 -6679 -7366"/>
                  <a:gd name="T7" fmla="*/ -6679 h 960"/>
                  <a:gd name="T8" fmla="+- 0 3084 2767"/>
                  <a:gd name="T9" fmla="*/ T8 w 2054"/>
                  <a:gd name="T10" fmla="+- 0 -6679 -7366"/>
                  <a:gd name="T11" fmla="*/ -6679 h 960"/>
                  <a:gd name="T12" fmla="+- 0 3053 2767"/>
                  <a:gd name="T13" fmla="*/ T12 w 2054"/>
                  <a:gd name="T14" fmla="+- 0 -6680 -7366"/>
                  <a:gd name="T15" fmla="*/ -6680 h 960"/>
                  <a:gd name="T16" fmla="+- 0 2965 2767"/>
                  <a:gd name="T17" fmla="*/ T16 w 2054"/>
                  <a:gd name="T18" fmla="+- 0 -6687 -7366"/>
                  <a:gd name="T19" fmla="*/ -6687 h 960"/>
                  <a:gd name="T20" fmla="+- 0 2890 2767"/>
                  <a:gd name="T21" fmla="*/ T20 w 2054"/>
                  <a:gd name="T22" fmla="+- 0 -6702 -7366"/>
                  <a:gd name="T23" fmla="*/ -6702 h 960"/>
                  <a:gd name="T24" fmla="+- 0 2829 2767"/>
                  <a:gd name="T25" fmla="*/ T24 w 2054"/>
                  <a:gd name="T26" fmla="+- 0 -6724 -7366"/>
                  <a:gd name="T27" fmla="*/ -6724 h 960"/>
                  <a:gd name="T28" fmla="+- 0 2779 2767"/>
                  <a:gd name="T29" fmla="*/ T28 w 2054"/>
                  <a:gd name="T30" fmla="+- 0 -6762 -7366"/>
                  <a:gd name="T31" fmla="*/ -6762 h 960"/>
                  <a:gd name="T32" fmla="+- 0 2767 2767"/>
                  <a:gd name="T33" fmla="*/ T32 w 2054"/>
                  <a:gd name="T34" fmla="+- 0 -6967 -7366"/>
                  <a:gd name="T35" fmla="*/ -6967 h 960"/>
                  <a:gd name="T36" fmla="+- 0 2767 2767"/>
                  <a:gd name="T37" fmla="*/ T36 w 2054"/>
                  <a:gd name="T38" fmla="+- 0 -7250 -7366"/>
                  <a:gd name="T39" fmla="*/ -7250 h 960"/>
                  <a:gd name="T40" fmla="+- 0 2801 2767"/>
                  <a:gd name="T41" fmla="*/ T40 w 2054"/>
                  <a:gd name="T42" fmla="+- 0 -7304 -7366"/>
                  <a:gd name="T43" fmla="*/ -7304 h 960"/>
                  <a:gd name="T44" fmla="+- 0 2871 2767"/>
                  <a:gd name="T45" fmla="*/ T44 w 2054"/>
                  <a:gd name="T46" fmla="+- 0 -7337 -7366"/>
                  <a:gd name="T47" fmla="*/ -7337 h 960"/>
                  <a:gd name="T48" fmla="+- 0 2943 2767"/>
                  <a:gd name="T49" fmla="*/ T48 w 2054"/>
                  <a:gd name="T50" fmla="+- 0 -7354 -7366"/>
                  <a:gd name="T51" fmla="*/ -7354 h 960"/>
                  <a:gd name="T52" fmla="+- 0 3027 2767"/>
                  <a:gd name="T53" fmla="*/ T52 w 2054"/>
                  <a:gd name="T54" fmla="+- 0 -7364 -7366"/>
                  <a:gd name="T55" fmla="*/ -7364 h 960"/>
                  <a:gd name="T56" fmla="+- 0 3871 2767"/>
                  <a:gd name="T57" fmla="*/ T56 w 2054"/>
                  <a:gd name="T58" fmla="+- 0 -7366 -7366"/>
                  <a:gd name="T59" fmla="*/ -7366 h 960"/>
                  <a:gd name="T60" fmla="+- 0 4342 2767"/>
                  <a:gd name="T61" fmla="*/ T60 w 2054"/>
                  <a:gd name="T62" fmla="+- 0 -7366 -7366"/>
                  <a:gd name="T63" fmla="*/ -7366 h 960"/>
                  <a:gd name="T64" fmla="+- 0 4402 2767"/>
                  <a:gd name="T65" fmla="*/ T64 w 2054"/>
                  <a:gd name="T66" fmla="+- 0 -7364 -7366"/>
                  <a:gd name="T67" fmla="*/ -7364 h 960"/>
                  <a:gd name="T68" fmla="+- 0 4485 2767"/>
                  <a:gd name="T69" fmla="*/ T68 w 2054"/>
                  <a:gd name="T70" fmla="+- 0 -7354 -7366"/>
                  <a:gd name="T71" fmla="*/ -7354 h 960"/>
                  <a:gd name="T72" fmla="+- 0 4556 2767"/>
                  <a:gd name="T73" fmla="*/ T72 w 2054"/>
                  <a:gd name="T74" fmla="+- 0 -7336 -7366"/>
                  <a:gd name="T75" fmla="*/ -7336 h 960"/>
                  <a:gd name="T76" fmla="+- 0 4611 2767"/>
                  <a:gd name="T77" fmla="*/ T76 w 2054"/>
                  <a:gd name="T78" fmla="+- 0 -7312 -7366"/>
                  <a:gd name="T79" fmla="*/ -7312 h 960"/>
                  <a:gd name="T80" fmla="+- 0 4657 2767"/>
                  <a:gd name="T81" fmla="*/ T80 w 2054"/>
                  <a:gd name="T82" fmla="+- 0 -7261 -7366"/>
                  <a:gd name="T83" fmla="*/ -7261 h 960"/>
                  <a:gd name="T84" fmla="+- 0 4658 2767"/>
                  <a:gd name="T85" fmla="*/ T84 w 2054"/>
                  <a:gd name="T86" fmla="+- 0 -6967 -7366"/>
                  <a:gd name="T87" fmla="*/ -6967 h 960"/>
                  <a:gd name="T88" fmla="+- 0 4658 2767"/>
                  <a:gd name="T89" fmla="*/ T88 w 2054"/>
                  <a:gd name="T90" fmla="+- 0 -6794 -7366"/>
                  <a:gd name="T91" fmla="*/ -6794 h 960"/>
                  <a:gd name="T92" fmla="+- 0 4623 2767"/>
                  <a:gd name="T93" fmla="*/ T92 w 2054"/>
                  <a:gd name="T94" fmla="+- 0 -6740 -7366"/>
                  <a:gd name="T95" fmla="*/ -6740 h 960"/>
                  <a:gd name="T96" fmla="+- 0 4553 2767"/>
                  <a:gd name="T97" fmla="*/ T96 w 2054"/>
                  <a:gd name="T98" fmla="+- 0 -6708 -7366"/>
                  <a:gd name="T99" fmla="*/ -6708 h 960"/>
                  <a:gd name="T100" fmla="+- 0 4481 2767"/>
                  <a:gd name="T101" fmla="*/ T100 w 2054"/>
                  <a:gd name="T102" fmla="+- 0 -6690 -7366"/>
                  <a:gd name="T103" fmla="*/ -6690 h 960"/>
                  <a:gd name="T104" fmla="+- 0 4397 2767"/>
                  <a:gd name="T105" fmla="*/ T104 w 2054"/>
                  <a:gd name="T106" fmla="+- 0 -6681 -7366"/>
                  <a:gd name="T107" fmla="*/ -6681 h 960"/>
                  <a:gd name="T108" fmla="+- 0 4368 2767"/>
                  <a:gd name="T109" fmla="*/ T108 w 2054"/>
                  <a:gd name="T110" fmla="+- 0 -6680 -7366"/>
                  <a:gd name="T111" fmla="*/ -6680 h 960"/>
                  <a:gd name="T112" fmla="+- 0 4822 2767"/>
                  <a:gd name="T113" fmla="*/ T112 w 2054"/>
                  <a:gd name="T114" fmla="+- 0 -6406 -7366"/>
                  <a:gd name="T115" fmla="*/ -6406 h 9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2054" h="960">
                    <a:moveTo>
                      <a:pt x="2055" y="960"/>
                    </a:moveTo>
                    <a:lnTo>
                      <a:pt x="1104" y="687"/>
                    </a:lnTo>
                    <a:lnTo>
                      <a:pt x="317" y="687"/>
                    </a:lnTo>
                    <a:lnTo>
                      <a:pt x="286" y="686"/>
                    </a:lnTo>
                    <a:lnTo>
                      <a:pt x="198" y="679"/>
                    </a:lnTo>
                    <a:lnTo>
                      <a:pt x="123" y="664"/>
                    </a:lnTo>
                    <a:lnTo>
                      <a:pt x="62" y="642"/>
                    </a:lnTo>
                    <a:lnTo>
                      <a:pt x="12" y="604"/>
                    </a:lnTo>
                    <a:lnTo>
                      <a:pt x="0" y="399"/>
                    </a:lnTo>
                    <a:lnTo>
                      <a:pt x="0" y="116"/>
                    </a:lnTo>
                    <a:lnTo>
                      <a:pt x="34" y="62"/>
                    </a:lnTo>
                    <a:lnTo>
                      <a:pt x="104" y="29"/>
                    </a:lnTo>
                    <a:lnTo>
                      <a:pt x="176" y="12"/>
                    </a:lnTo>
                    <a:lnTo>
                      <a:pt x="260" y="2"/>
                    </a:lnTo>
                    <a:lnTo>
                      <a:pt x="1104" y="0"/>
                    </a:lnTo>
                    <a:lnTo>
                      <a:pt x="1575" y="0"/>
                    </a:lnTo>
                    <a:lnTo>
                      <a:pt x="1635" y="2"/>
                    </a:lnTo>
                    <a:lnTo>
                      <a:pt x="1718" y="12"/>
                    </a:lnTo>
                    <a:lnTo>
                      <a:pt x="1789" y="30"/>
                    </a:lnTo>
                    <a:lnTo>
                      <a:pt x="1844" y="54"/>
                    </a:lnTo>
                    <a:lnTo>
                      <a:pt x="1890" y="105"/>
                    </a:lnTo>
                    <a:lnTo>
                      <a:pt x="1891" y="399"/>
                    </a:lnTo>
                    <a:lnTo>
                      <a:pt x="1891" y="572"/>
                    </a:lnTo>
                    <a:lnTo>
                      <a:pt x="1856" y="626"/>
                    </a:lnTo>
                    <a:lnTo>
                      <a:pt x="1786" y="658"/>
                    </a:lnTo>
                    <a:lnTo>
                      <a:pt x="1714" y="676"/>
                    </a:lnTo>
                    <a:lnTo>
                      <a:pt x="1630" y="685"/>
                    </a:lnTo>
                    <a:lnTo>
                      <a:pt x="1601" y="686"/>
                    </a:lnTo>
                    <a:lnTo>
                      <a:pt x="2055" y="9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IN" dirty="0" smtClean="0"/>
                  <a:t>Jewellery</a:t>
                </a:r>
                <a:endParaRPr lang="en-IN" dirty="0"/>
              </a:p>
            </p:txBody>
          </p:sp>
        </p:grp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2767" y="-7366"/>
              <a:ext cx="2054" cy="960"/>
              <a:chOff x="2767" y="-7366"/>
              <a:chExt cx="2054" cy="960"/>
            </a:xfrm>
          </p:grpSpPr>
          <p:sp>
            <p:nvSpPr>
              <p:cNvPr id="37" name="Freeform 19"/>
              <p:cNvSpPr>
                <a:spLocks/>
              </p:cNvSpPr>
              <p:nvPr/>
            </p:nvSpPr>
            <p:spPr bwMode="auto">
              <a:xfrm>
                <a:off x="2767" y="-7366"/>
                <a:ext cx="2054" cy="960"/>
              </a:xfrm>
              <a:custGeom>
                <a:avLst/>
                <a:gdLst>
                  <a:gd name="T0" fmla="+- 0 4342 2767"/>
                  <a:gd name="T1" fmla="*/ T0 w 2054"/>
                  <a:gd name="T2" fmla="+- 0 -7366 -7366"/>
                  <a:gd name="T3" fmla="*/ -7366 h 960"/>
                  <a:gd name="T4" fmla="+- 0 4402 2767"/>
                  <a:gd name="T5" fmla="*/ T4 w 2054"/>
                  <a:gd name="T6" fmla="+- 0 -7364 -7366"/>
                  <a:gd name="T7" fmla="*/ -7364 h 960"/>
                  <a:gd name="T8" fmla="+- 0 4485 2767"/>
                  <a:gd name="T9" fmla="*/ T8 w 2054"/>
                  <a:gd name="T10" fmla="+- 0 -7354 -7366"/>
                  <a:gd name="T11" fmla="*/ -7354 h 960"/>
                  <a:gd name="T12" fmla="+- 0 4556 2767"/>
                  <a:gd name="T13" fmla="*/ T12 w 2054"/>
                  <a:gd name="T14" fmla="+- 0 -7336 -7366"/>
                  <a:gd name="T15" fmla="*/ -7336 h 960"/>
                  <a:gd name="T16" fmla="+- 0 4611 2767"/>
                  <a:gd name="T17" fmla="*/ T16 w 2054"/>
                  <a:gd name="T18" fmla="+- 0 -7312 -7366"/>
                  <a:gd name="T19" fmla="*/ -7312 h 960"/>
                  <a:gd name="T20" fmla="+- 0 4657 2767"/>
                  <a:gd name="T21" fmla="*/ T20 w 2054"/>
                  <a:gd name="T22" fmla="+- 0 -7261 -7366"/>
                  <a:gd name="T23" fmla="*/ -7261 h 960"/>
                  <a:gd name="T24" fmla="+- 0 4658 2767"/>
                  <a:gd name="T25" fmla="*/ T24 w 2054"/>
                  <a:gd name="T26" fmla="+- 0 -6967 -7366"/>
                  <a:gd name="T27" fmla="*/ -6967 h 960"/>
                  <a:gd name="T28" fmla="+- 0 4658 2767"/>
                  <a:gd name="T29" fmla="*/ T28 w 2054"/>
                  <a:gd name="T30" fmla="+- 0 -6794 -7366"/>
                  <a:gd name="T31" fmla="*/ -6794 h 960"/>
                  <a:gd name="T32" fmla="+- 0 4623 2767"/>
                  <a:gd name="T33" fmla="*/ T32 w 2054"/>
                  <a:gd name="T34" fmla="+- 0 -6740 -7366"/>
                  <a:gd name="T35" fmla="*/ -6740 h 960"/>
                  <a:gd name="T36" fmla="+- 0 4553 2767"/>
                  <a:gd name="T37" fmla="*/ T36 w 2054"/>
                  <a:gd name="T38" fmla="+- 0 -6708 -7366"/>
                  <a:gd name="T39" fmla="*/ -6708 h 960"/>
                  <a:gd name="T40" fmla="+- 0 4481 2767"/>
                  <a:gd name="T41" fmla="*/ T40 w 2054"/>
                  <a:gd name="T42" fmla="+- 0 -6690 -7366"/>
                  <a:gd name="T43" fmla="*/ -6690 h 960"/>
                  <a:gd name="T44" fmla="+- 0 4397 2767"/>
                  <a:gd name="T45" fmla="*/ T44 w 2054"/>
                  <a:gd name="T46" fmla="+- 0 -6681 -7366"/>
                  <a:gd name="T47" fmla="*/ -6681 h 960"/>
                  <a:gd name="T48" fmla="+- 0 4368 2767"/>
                  <a:gd name="T49" fmla="*/ T48 w 2054"/>
                  <a:gd name="T50" fmla="+- 0 -6680 -7366"/>
                  <a:gd name="T51" fmla="*/ -6680 h 960"/>
                  <a:gd name="T52" fmla="+- 0 4822 2767"/>
                  <a:gd name="T53" fmla="*/ T52 w 2054"/>
                  <a:gd name="T54" fmla="+- 0 -6406 -7366"/>
                  <a:gd name="T55" fmla="*/ -6406 h 960"/>
                  <a:gd name="T56" fmla="+- 0 3871 2767"/>
                  <a:gd name="T57" fmla="*/ T56 w 2054"/>
                  <a:gd name="T58" fmla="+- 0 -6679 -7366"/>
                  <a:gd name="T59" fmla="*/ -6679 h 960"/>
                  <a:gd name="T60" fmla="+- 0 3084 2767"/>
                  <a:gd name="T61" fmla="*/ T60 w 2054"/>
                  <a:gd name="T62" fmla="+- 0 -6679 -7366"/>
                  <a:gd name="T63" fmla="*/ -6679 h 960"/>
                  <a:gd name="T64" fmla="+- 0 3053 2767"/>
                  <a:gd name="T65" fmla="*/ T64 w 2054"/>
                  <a:gd name="T66" fmla="+- 0 -6680 -7366"/>
                  <a:gd name="T67" fmla="*/ -6680 h 960"/>
                  <a:gd name="T68" fmla="+- 0 2965 2767"/>
                  <a:gd name="T69" fmla="*/ T68 w 2054"/>
                  <a:gd name="T70" fmla="+- 0 -6687 -7366"/>
                  <a:gd name="T71" fmla="*/ -6687 h 960"/>
                  <a:gd name="T72" fmla="+- 0 2890 2767"/>
                  <a:gd name="T73" fmla="*/ T72 w 2054"/>
                  <a:gd name="T74" fmla="+- 0 -6702 -7366"/>
                  <a:gd name="T75" fmla="*/ -6702 h 960"/>
                  <a:gd name="T76" fmla="+- 0 2829 2767"/>
                  <a:gd name="T77" fmla="*/ T76 w 2054"/>
                  <a:gd name="T78" fmla="+- 0 -6724 -7366"/>
                  <a:gd name="T79" fmla="*/ -6724 h 960"/>
                  <a:gd name="T80" fmla="+- 0 2779 2767"/>
                  <a:gd name="T81" fmla="*/ T80 w 2054"/>
                  <a:gd name="T82" fmla="+- 0 -6762 -7366"/>
                  <a:gd name="T83" fmla="*/ -6762 h 960"/>
                  <a:gd name="T84" fmla="+- 0 2767 2767"/>
                  <a:gd name="T85" fmla="*/ T84 w 2054"/>
                  <a:gd name="T86" fmla="+- 0 -6967 -7366"/>
                  <a:gd name="T87" fmla="*/ -6967 h 960"/>
                  <a:gd name="T88" fmla="+- 0 2767 2767"/>
                  <a:gd name="T89" fmla="*/ T88 w 2054"/>
                  <a:gd name="T90" fmla="+- 0 -7250 -7366"/>
                  <a:gd name="T91" fmla="*/ -7250 h 960"/>
                  <a:gd name="T92" fmla="+- 0 2801 2767"/>
                  <a:gd name="T93" fmla="*/ T92 w 2054"/>
                  <a:gd name="T94" fmla="+- 0 -7304 -7366"/>
                  <a:gd name="T95" fmla="*/ -7304 h 960"/>
                  <a:gd name="T96" fmla="+- 0 2871 2767"/>
                  <a:gd name="T97" fmla="*/ T96 w 2054"/>
                  <a:gd name="T98" fmla="+- 0 -7337 -7366"/>
                  <a:gd name="T99" fmla="*/ -7337 h 960"/>
                  <a:gd name="T100" fmla="+- 0 2943 2767"/>
                  <a:gd name="T101" fmla="*/ T100 w 2054"/>
                  <a:gd name="T102" fmla="+- 0 -7354 -7366"/>
                  <a:gd name="T103" fmla="*/ -7354 h 960"/>
                  <a:gd name="T104" fmla="+- 0 3027 2767"/>
                  <a:gd name="T105" fmla="*/ T104 w 2054"/>
                  <a:gd name="T106" fmla="+- 0 -7364 -7366"/>
                  <a:gd name="T107" fmla="*/ -7364 h 960"/>
                  <a:gd name="T108" fmla="+- 0 3871 2767"/>
                  <a:gd name="T109" fmla="*/ T108 w 2054"/>
                  <a:gd name="T110" fmla="+- 0 -7366 -7366"/>
                  <a:gd name="T111" fmla="*/ -7366 h 960"/>
                  <a:gd name="T112" fmla="+- 0 4342 2767"/>
                  <a:gd name="T113" fmla="*/ T112 w 2054"/>
                  <a:gd name="T114" fmla="+- 0 -7366 -7366"/>
                  <a:gd name="T115" fmla="*/ -7366 h 9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2054" h="960">
                    <a:moveTo>
                      <a:pt x="1575" y="0"/>
                    </a:moveTo>
                    <a:lnTo>
                      <a:pt x="1635" y="2"/>
                    </a:lnTo>
                    <a:lnTo>
                      <a:pt x="1718" y="12"/>
                    </a:lnTo>
                    <a:lnTo>
                      <a:pt x="1789" y="30"/>
                    </a:lnTo>
                    <a:lnTo>
                      <a:pt x="1844" y="54"/>
                    </a:lnTo>
                    <a:lnTo>
                      <a:pt x="1890" y="105"/>
                    </a:lnTo>
                    <a:lnTo>
                      <a:pt x="1891" y="399"/>
                    </a:lnTo>
                    <a:lnTo>
                      <a:pt x="1891" y="572"/>
                    </a:lnTo>
                    <a:lnTo>
                      <a:pt x="1856" y="626"/>
                    </a:lnTo>
                    <a:lnTo>
                      <a:pt x="1786" y="658"/>
                    </a:lnTo>
                    <a:lnTo>
                      <a:pt x="1714" y="676"/>
                    </a:lnTo>
                    <a:lnTo>
                      <a:pt x="1630" y="685"/>
                    </a:lnTo>
                    <a:lnTo>
                      <a:pt x="1601" y="686"/>
                    </a:lnTo>
                    <a:lnTo>
                      <a:pt x="2055" y="960"/>
                    </a:lnTo>
                    <a:lnTo>
                      <a:pt x="1104" y="687"/>
                    </a:lnTo>
                    <a:lnTo>
                      <a:pt x="317" y="687"/>
                    </a:lnTo>
                    <a:lnTo>
                      <a:pt x="286" y="686"/>
                    </a:lnTo>
                    <a:lnTo>
                      <a:pt x="198" y="679"/>
                    </a:lnTo>
                    <a:lnTo>
                      <a:pt x="123" y="664"/>
                    </a:lnTo>
                    <a:lnTo>
                      <a:pt x="62" y="642"/>
                    </a:lnTo>
                    <a:lnTo>
                      <a:pt x="12" y="604"/>
                    </a:lnTo>
                    <a:lnTo>
                      <a:pt x="0" y="399"/>
                    </a:lnTo>
                    <a:lnTo>
                      <a:pt x="0" y="116"/>
                    </a:lnTo>
                    <a:lnTo>
                      <a:pt x="34" y="62"/>
                    </a:lnTo>
                    <a:lnTo>
                      <a:pt x="104" y="29"/>
                    </a:lnTo>
                    <a:lnTo>
                      <a:pt x="176" y="12"/>
                    </a:lnTo>
                    <a:lnTo>
                      <a:pt x="260" y="2"/>
                    </a:lnTo>
                    <a:lnTo>
                      <a:pt x="1104" y="0"/>
                    </a:lnTo>
                    <a:lnTo>
                      <a:pt x="1575" y="0"/>
                    </a:lnTo>
                    <a:close/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21" name="Group 16"/>
            <p:cNvGrpSpPr>
              <a:grpSpLocks/>
            </p:cNvGrpSpPr>
            <p:nvPr/>
          </p:nvGrpSpPr>
          <p:grpSpPr bwMode="auto">
            <a:xfrm>
              <a:off x="6440" y="-7500"/>
              <a:ext cx="3066" cy="879"/>
              <a:chOff x="6440" y="-7500"/>
              <a:chExt cx="3066" cy="879"/>
            </a:xfrm>
          </p:grpSpPr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6440" y="-7500"/>
                <a:ext cx="3066" cy="879"/>
              </a:xfrm>
              <a:custGeom>
                <a:avLst/>
                <a:gdLst>
                  <a:gd name="T0" fmla="+- 0 8531 6440"/>
                  <a:gd name="T1" fmla="*/ T0 w 3066"/>
                  <a:gd name="T2" fmla="+- 0 -6427 -7500"/>
                  <a:gd name="T3" fmla="*/ -6427 h 1074"/>
                  <a:gd name="T4" fmla="+- 0 6859 6440"/>
                  <a:gd name="T5" fmla="*/ T4 w 3066"/>
                  <a:gd name="T6" fmla="+- 0 -6427 -7500"/>
                  <a:gd name="T7" fmla="*/ -6427 h 1074"/>
                  <a:gd name="T8" fmla="+- 0 6825 6440"/>
                  <a:gd name="T9" fmla="*/ T8 w 3066"/>
                  <a:gd name="T10" fmla="+- 0 -6427 -7500"/>
                  <a:gd name="T11" fmla="*/ -6427 h 1074"/>
                  <a:gd name="T12" fmla="+- 0 6758 6440"/>
                  <a:gd name="T13" fmla="*/ T12 w 3066"/>
                  <a:gd name="T14" fmla="+- 0 -6432 -7500"/>
                  <a:gd name="T15" fmla="*/ -6432 h 1074"/>
                  <a:gd name="T16" fmla="+- 0 6696 6440"/>
                  <a:gd name="T17" fmla="*/ T16 w 3066"/>
                  <a:gd name="T18" fmla="+- 0 -6441 -7500"/>
                  <a:gd name="T19" fmla="*/ -6441 h 1074"/>
                  <a:gd name="T20" fmla="+- 0 6612 6440"/>
                  <a:gd name="T21" fmla="*/ T20 w 3066"/>
                  <a:gd name="T22" fmla="+- 0 -6461 -7500"/>
                  <a:gd name="T23" fmla="*/ -6461 h 1074"/>
                  <a:gd name="T24" fmla="+- 0 6541 6440"/>
                  <a:gd name="T25" fmla="*/ T24 w 3066"/>
                  <a:gd name="T26" fmla="+- 0 -6489 -7500"/>
                  <a:gd name="T27" fmla="*/ -6489 h 1074"/>
                  <a:gd name="T28" fmla="+- 0 6487 6440"/>
                  <a:gd name="T29" fmla="*/ T28 w 3066"/>
                  <a:gd name="T30" fmla="+- 0 -6523 -7500"/>
                  <a:gd name="T31" fmla="*/ -6523 h 1074"/>
                  <a:gd name="T32" fmla="+- 0 6445 6440"/>
                  <a:gd name="T33" fmla="*/ T32 w 3066"/>
                  <a:gd name="T34" fmla="+- 0 -6577 -7500"/>
                  <a:gd name="T35" fmla="*/ -6577 h 1074"/>
                  <a:gd name="T36" fmla="+- 0 6440 6440"/>
                  <a:gd name="T37" fmla="*/ T36 w 3066"/>
                  <a:gd name="T38" fmla="+- 0 -6606 -7500"/>
                  <a:gd name="T39" fmla="*/ -6606 h 1074"/>
                  <a:gd name="T40" fmla="+- 0 6440 6440"/>
                  <a:gd name="T41" fmla="*/ T40 w 3066"/>
                  <a:gd name="T42" fmla="+- 0 -7321 -7500"/>
                  <a:gd name="T43" fmla="*/ -7321 h 1074"/>
                  <a:gd name="T44" fmla="+- 0 6461 6440"/>
                  <a:gd name="T45" fmla="*/ T44 w 3066"/>
                  <a:gd name="T46" fmla="+- 0 -7378 -7500"/>
                  <a:gd name="T47" fmla="*/ -7378 h 1074"/>
                  <a:gd name="T48" fmla="+- 0 6521 6440"/>
                  <a:gd name="T49" fmla="*/ T48 w 3066"/>
                  <a:gd name="T50" fmla="+- 0 -7427 -7500"/>
                  <a:gd name="T51" fmla="*/ -7427 h 1074"/>
                  <a:gd name="T52" fmla="+- 0 6586 6440"/>
                  <a:gd name="T53" fmla="*/ T52 w 3066"/>
                  <a:gd name="T54" fmla="+- 0 -7457 -7500"/>
                  <a:gd name="T55" fmla="*/ -7457 h 1074"/>
                  <a:gd name="T56" fmla="+- 0 6667 6440"/>
                  <a:gd name="T57" fmla="*/ T56 w 3066"/>
                  <a:gd name="T58" fmla="+- 0 -7480 -7500"/>
                  <a:gd name="T59" fmla="*/ -7480 h 1074"/>
                  <a:gd name="T60" fmla="+- 0 6727 6440"/>
                  <a:gd name="T61" fmla="*/ T60 w 3066"/>
                  <a:gd name="T62" fmla="+- 0 -7491 -7500"/>
                  <a:gd name="T63" fmla="*/ -7491 h 1074"/>
                  <a:gd name="T64" fmla="+- 0 6791 6440"/>
                  <a:gd name="T65" fmla="*/ T64 w 3066"/>
                  <a:gd name="T66" fmla="+- 0 -7498 -7500"/>
                  <a:gd name="T67" fmla="*/ -7498 h 1074"/>
                  <a:gd name="T68" fmla="+- 0 6859 6440"/>
                  <a:gd name="T69" fmla="*/ T68 w 3066"/>
                  <a:gd name="T70" fmla="+- 0 -7500 -7500"/>
                  <a:gd name="T71" fmla="*/ -7500 h 1074"/>
                  <a:gd name="T72" fmla="+- 0 8531 6440"/>
                  <a:gd name="T73" fmla="*/ T72 w 3066"/>
                  <a:gd name="T74" fmla="+- 0 -7500 -7500"/>
                  <a:gd name="T75" fmla="*/ -7500 h 1074"/>
                  <a:gd name="T76" fmla="+- 0 8599 6440"/>
                  <a:gd name="T77" fmla="*/ T76 w 3066"/>
                  <a:gd name="T78" fmla="+- 0 -7498 -7500"/>
                  <a:gd name="T79" fmla="*/ -7498 h 1074"/>
                  <a:gd name="T80" fmla="+- 0 8663 6440"/>
                  <a:gd name="T81" fmla="*/ T80 w 3066"/>
                  <a:gd name="T82" fmla="+- 0 -7491 -7500"/>
                  <a:gd name="T83" fmla="*/ -7491 h 1074"/>
                  <a:gd name="T84" fmla="+- 0 8723 6440"/>
                  <a:gd name="T85" fmla="*/ T84 w 3066"/>
                  <a:gd name="T86" fmla="+- 0 -7480 -7500"/>
                  <a:gd name="T87" fmla="*/ -7480 h 1074"/>
                  <a:gd name="T88" fmla="+- 0 8803 6440"/>
                  <a:gd name="T89" fmla="*/ T88 w 3066"/>
                  <a:gd name="T90" fmla="+- 0 -7457 -7500"/>
                  <a:gd name="T91" fmla="*/ -7457 h 1074"/>
                  <a:gd name="T92" fmla="+- 0 8869 6440"/>
                  <a:gd name="T93" fmla="*/ T92 w 3066"/>
                  <a:gd name="T94" fmla="+- 0 -7427 -7500"/>
                  <a:gd name="T95" fmla="*/ -7427 h 1074"/>
                  <a:gd name="T96" fmla="+- 0 8917 6440"/>
                  <a:gd name="T97" fmla="*/ T96 w 3066"/>
                  <a:gd name="T98" fmla="+- 0 -7391 -7500"/>
                  <a:gd name="T99" fmla="*/ -7391 h 1074"/>
                  <a:gd name="T100" fmla="+- 0 8949 6440"/>
                  <a:gd name="T101" fmla="*/ T100 w 3066"/>
                  <a:gd name="T102" fmla="+- 0 -7336 -7500"/>
                  <a:gd name="T103" fmla="*/ -7336 h 1074"/>
                  <a:gd name="T104" fmla="+- 0 8950 6440"/>
                  <a:gd name="T105" fmla="*/ T104 w 3066"/>
                  <a:gd name="T106" fmla="+- 0 -7321 -7500"/>
                  <a:gd name="T107" fmla="*/ -7321 h 1074"/>
                  <a:gd name="T108" fmla="+- 0 8950 6440"/>
                  <a:gd name="T109" fmla="*/ T108 w 3066"/>
                  <a:gd name="T110" fmla="+- 0 -6874 -7500"/>
                  <a:gd name="T111" fmla="*/ -6874 h 1074"/>
                  <a:gd name="T112" fmla="+- 0 9506 6440"/>
                  <a:gd name="T113" fmla="*/ T112 w 3066"/>
                  <a:gd name="T114" fmla="+- 0 -6794 -7500"/>
                  <a:gd name="T115" fmla="*/ -6794 h 1074"/>
                  <a:gd name="T116" fmla="+- 0 8950 6440"/>
                  <a:gd name="T117" fmla="*/ T116 w 3066"/>
                  <a:gd name="T118" fmla="+- 0 -6606 -7500"/>
                  <a:gd name="T119" fmla="*/ -6606 h 1074"/>
                  <a:gd name="T120" fmla="+- 0 8949 6440"/>
                  <a:gd name="T121" fmla="*/ T120 w 3066"/>
                  <a:gd name="T122" fmla="+- 0 -6591 -7500"/>
                  <a:gd name="T123" fmla="*/ -6591 h 1074"/>
                  <a:gd name="T124" fmla="+- 0 8945 6440"/>
                  <a:gd name="T125" fmla="*/ T124 w 3066"/>
                  <a:gd name="T126" fmla="+- 0 -6577 -7500"/>
                  <a:gd name="T127" fmla="*/ -6577 h 1074"/>
                  <a:gd name="T128" fmla="+- 0 8903 6440"/>
                  <a:gd name="T129" fmla="*/ T128 w 3066"/>
                  <a:gd name="T130" fmla="+- 0 -6523 -7500"/>
                  <a:gd name="T131" fmla="*/ -6523 h 1074"/>
                  <a:gd name="T132" fmla="+- 0 8849 6440"/>
                  <a:gd name="T133" fmla="*/ T132 w 3066"/>
                  <a:gd name="T134" fmla="+- 0 -6489 -7500"/>
                  <a:gd name="T135" fmla="*/ -6489 h 1074"/>
                  <a:gd name="T136" fmla="+- 0 8778 6440"/>
                  <a:gd name="T137" fmla="*/ T136 w 3066"/>
                  <a:gd name="T138" fmla="+- 0 -6461 -7500"/>
                  <a:gd name="T139" fmla="*/ -6461 h 1074"/>
                  <a:gd name="T140" fmla="+- 0 8694 6440"/>
                  <a:gd name="T141" fmla="*/ T140 w 3066"/>
                  <a:gd name="T142" fmla="+- 0 -6441 -7500"/>
                  <a:gd name="T143" fmla="*/ -6441 h 1074"/>
                  <a:gd name="T144" fmla="+- 0 8631 6440"/>
                  <a:gd name="T145" fmla="*/ T144 w 3066"/>
                  <a:gd name="T146" fmla="+- 0 -6432 -7500"/>
                  <a:gd name="T147" fmla="*/ -6432 h 1074"/>
                  <a:gd name="T148" fmla="+- 0 8565 6440"/>
                  <a:gd name="T149" fmla="*/ T148 w 3066"/>
                  <a:gd name="T150" fmla="+- 0 -6427 -7500"/>
                  <a:gd name="T151" fmla="*/ -6427 h 1074"/>
                  <a:gd name="T152" fmla="+- 0 8531 6440"/>
                  <a:gd name="T153" fmla="*/ T152 w 3066"/>
                  <a:gd name="T154" fmla="+- 0 -6427 -7500"/>
                  <a:gd name="T155" fmla="*/ -6427 h 10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</a:cxnLst>
                <a:rect l="0" t="0" r="r" b="b"/>
                <a:pathLst>
                  <a:path w="3066" h="1074">
                    <a:moveTo>
                      <a:pt x="2091" y="1073"/>
                    </a:moveTo>
                    <a:lnTo>
                      <a:pt x="419" y="1073"/>
                    </a:lnTo>
                    <a:lnTo>
                      <a:pt x="385" y="1073"/>
                    </a:lnTo>
                    <a:lnTo>
                      <a:pt x="318" y="1068"/>
                    </a:lnTo>
                    <a:lnTo>
                      <a:pt x="256" y="1059"/>
                    </a:lnTo>
                    <a:lnTo>
                      <a:pt x="172" y="1039"/>
                    </a:lnTo>
                    <a:lnTo>
                      <a:pt x="101" y="1011"/>
                    </a:lnTo>
                    <a:lnTo>
                      <a:pt x="47" y="977"/>
                    </a:lnTo>
                    <a:lnTo>
                      <a:pt x="5" y="923"/>
                    </a:lnTo>
                    <a:lnTo>
                      <a:pt x="0" y="894"/>
                    </a:lnTo>
                    <a:lnTo>
                      <a:pt x="0" y="179"/>
                    </a:lnTo>
                    <a:lnTo>
                      <a:pt x="21" y="122"/>
                    </a:lnTo>
                    <a:lnTo>
                      <a:pt x="81" y="73"/>
                    </a:lnTo>
                    <a:lnTo>
                      <a:pt x="146" y="43"/>
                    </a:lnTo>
                    <a:lnTo>
                      <a:pt x="227" y="20"/>
                    </a:lnTo>
                    <a:lnTo>
                      <a:pt x="287" y="9"/>
                    </a:lnTo>
                    <a:lnTo>
                      <a:pt x="351" y="2"/>
                    </a:lnTo>
                    <a:lnTo>
                      <a:pt x="419" y="0"/>
                    </a:lnTo>
                    <a:lnTo>
                      <a:pt x="2091" y="0"/>
                    </a:lnTo>
                    <a:lnTo>
                      <a:pt x="2159" y="2"/>
                    </a:lnTo>
                    <a:lnTo>
                      <a:pt x="2223" y="9"/>
                    </a:lnTo>
                    <a:lnTo>
                      <a:pt x="2283" y="20"/>
                    </a:lnTo>
                    <a:lnTo>
                      <a:pt x="2363" y="43"/>
                    </a:lnTo>
                    <a:lnTo>
                      <a:pt x="2429" y="73"/>
                    </a:lnTo>
                    <a:lnTo>
                      <a:pt x="2477" y="109"/>
                    </a:lnTo>
                    <a:lnTo>
                      <a:pt x="2509" y="164"/>
                    </a:lnTo>
                    <a:lnTo>
                      <a:pt x="2510" y="179"/>
                    </a:lnTo>
                    <a:lnTo>
                      <a:pt x="2510" y="626"/>
                    </a:lnTo>
                    <a:lnTo>
                      <a:pt x="3066" y="706"/>
                    </a:lnTo>
                    <a:lnTo>
                      <a:pt x="2510" y="894"/>
                    </a:lnTo>
                    <a:lnTo>
                      <a:pt x="2509" y="909"/>
                    </a:lnTo>
                    <a:lnTo>
                      <a:pt x="2505" y="923"/>
                    </a:lnTo>
                    <a:lnTo>
                      <a:pt x="2463" y="977"/>
                    </a:lnTo>
                    <a:lnTo>
                      <a:pt x="2409" y="1011"/>
                    </a:lnTo>
                    <a:lnTo>
                      <a:pt x="2338" y="1039"/>
                    </a:lnTo>
                    <a:lnTo>
                      <a:pt x="2254" y="1059"/>
                    </a:lnTo>
                    <a:lnTo>
                      <a:pt x="2191" y="1068"/>
                    </a:lnTo>
                    <a:lnTo>
                      <a:pt x="2125" y="1073"/>
                    </a:lnTo>
                    <a:lnTo>
                      <a:pt x="2091" y="10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IN" dirty="0" smtClean="0"/>
                  <a:t>Application Server</a:t>
                </a:r>
              </a:p>
              <a:p>
                <a:r>
                  <a:rPr lang="en-IN" dirty="0" smtClean="0"/>
                  <a:t>With Jewellery database</a:t>
                </a:r>
                <a:endParaRPr lang="en-IN" dirty="0"/>
              </a:p>
            </p:txBody>
          </p:sp>
        </p:grpSp>
        <p:grpSp>
          <p:nvGrpSpPr>
            <p:cNvPr id="22" name="Group 14"/>
            <p:cNvGrpSpPr>
              <a:grpSpLocks/>
            </p:cNvGrpSpPr>
            <p:nvPr/>
          </p:nvGrpSpPr>
          <p:grpSpPr bwMode="auto">
            <a:xfrm>
              <a:off x="6440" y="-7500"/>
              <a:ext cx="3066" cy="1074"/>
              <a:chOff x="6440" y="-7500"/>
              <a:chExt cx="3066" cy="1074"/>
            </a:xfrm>
          </p:grpSpPr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6440" y="-7500"/>
                <a:ext cx="3066" cy="1074"/>
              </a:xfrm>
              <a:custGeom>
                <a:avLst/>
                <a:gdLst>
                  <a:gd name="T0" fmla="+- 0 8531 6440"/>
                  <a:gd name="T1" fmla="*/ T0 w 3066"/>
                  <a:gd name="T2" fmla="+- 0 -7500 -7500"/>
                  <a:gd name="T3" fmla="*/ -7500 h 1074"/>
                  <a:gd name="T4" fmla="+- 0 8599 6440"/>
                  <a:gd name="T5" fmla="*/ T4 w 3066"/>
                  <a:gd name="T6" fmla="+- 0 -7498 -7500"/>
                  <a:gd name="T7" fmla="*/ -7498 h 1074"/>
                  <a:gd name="T8" fmla="+- 0 8663 6440"/>
                  <a:gd name="T9" fmla="*/ T8 w 3066"/>
                  <a:gd name="T10" fmla="+- 0 -7491 -7500"/>
                  <a:gd name="T11" fmla="*/ -7491 h 1074"/>
                  <a:gd name="T12" fmla="+- 0 8723 6440"/>
                  <a:gd name="T13" fmla="*/ T12 w 3066"/>
                  <a:gd name="T14" fmla="+- 0 -7480 -7500"/>
                  <a:gd name="T15" fmla="*/ -7480 h 1074"/>
                  <a:gd name="T16" fmla="+- 0 8803 6440"/>
                  <a:gd name="T17" fmla="*/ T16 w 3066"/>
                  <a:gd name="T18" fmla="+- 0 -7457 -7500"/>
                  <a:gd name="T19" fmla="*/ -7457 h 1074"/>
                  <a:gd name="T20" fmla="+- 0 8869 6440"/>
                  <a:gd name="T21" fmla="*/ T20 w 3066"/>
                  <a:gd name="T22" fmla="+- 0 -7427 -7500"/>
                  <a:gd name="T23" fmla="*/ -7427 h 1074"/>
                  <a:gd name="T24" fmla="+- 0 8917 6440"/>
                  <a:gd name="T25" fmla="*/ T24 w 3066"/>
                  <a:gd name="T26" fmla="+- 0 -7391 -7500"/>
                  <a:gd name="T27" fmla="*/ -7391 h 1074"/>
                  <a:gd name="T28" fmla="+- 0 8949 6440"/>
                  <a:gd name="T29" fmla="*/ T28 w 3066"/>
                  <a:gd name="T30" fmla="+- 0 -7336 -7500"/>
                  <a:gd name="T31" fmla="*/ -7336 h 1074"/>
                  <a:gd name="T32" fmla="+- 0 8950 6440"/>
                  <a:gd name="T33" fmla="*/ T32 w 3066"/>
                  <a:gd name="T34" fmla="+- 0 -7321 -7500"/>
                  <a:gd name="T35" fmla="*/ -7321 h 1074"/>
                  <a:gd name="T36" fmla="+- 0 8950 6440"/>
                  <a:gd name="T37" fmla="*/ T36 w 3066"/>
                  <a:gd name="T38" fmla="+- 0 -6874 -7500"/>
                  <a:gd name="T39" fmla="*/ -6874 h 1074"/>
                  <a:gd name="T40" fmla="+- 0 9506 6440"/>
                  <a:gd name="T41" fmla="*/ T40 w 3066"/>
                  <a:gd name="T42" fmla="+- 0 -6794 -7500"/>
                  <a:gd name="T43" fmla="*/ -6794 h 1074"/>
                  <a:gd name="T44" fmla="+- 0 8950 6440"/>
                  <a:gd name="T45" fmla="*/ T44 w 3066"/>
                  <a:gd name="T46" fmla="+- 0 -6606 -7500"/>
                  <a:gd name="T47" fmla="*/ -6606 h 1074"/>
                  <a:gd name="T48" fmla="+- 0 8949 6440"/>
                  <a:gd name="T49" fmla="*/ T48 w 3066"/>
                  <a:gd name="T50" fmla="+- 0 -6591 -7500"/>
                  <a:gd name="T51" fmla="*/ -6591 h 1074"/>
                  <a:gd name="T52" fmla="+- 0 8945 6440"/>
                  <a:gd name="T53" fmla="*/ T52 w 3066"/>
                  <a:gd name="T54" fmla="+- 0 -6577 -7500"/>
                  <a:gd name="T55" fmla="*/ -6577 h 1074"/>
                  <a:gd name="T56" fmla="+- 0 8903 6440"/>
                  <a:gd name="T57" fmla="*/ T56 w 3066"/>
                  <a:gd name="T58" fmla="+- 0 -6523 -7500"/>
                  <a:gd name="T59" fmla="*/ -6523 h 1074"/>
                  <a:gd name="T60" fmla="+- 0 8849 6440"/>
                  <a:gd name="T61" fmla="*/ T60 w 3066"/>
                  <a:gd name="T62" fmla="+- 0 -6489 -7500"/>
                  <a:gd name="T63" fmla="*/ -6489 h 1074"/>
                  <a:gd name="T64" fmla="+- 0 8778 6440"/>
                  <a:gd name="T65" fmla="*/ T64 w 3066"/>
                  <a:gd name="T66" fmla="+- 0 -6461 -7500"/>
                  <a:gd name="T67" fmla="*/ -6461 h 1074"/>
                  <a:gd name="T68" fmla="+- 0 8694 6440"/>
                  <a:gd name="T69" fmla="*/ T68 w 3066"/>
                  <a:gd name="T70" fmla="+- 0 -6441 -7500"/>
                  <a:gd name="T71" fmla="*/ -6441 h 1074"/>
                  <a:gd name="T72" fmla="+- 0 8631 6440"/>
                  <a:gd name="T73" fmla="*/ T72 w 3066"/>
                  <a:gd name="T74" fmla="+- 0 -6432 -7500"/>
                  <a:gd name="T75" fmla="*/ -6432 h 1074"/>
                  <a:gd name="T76" fmla="+- 0 8565 6440"/>
                  <a:gd name="T77" fmla="*/ T76 w 3066"/>
                  <a:gd name="T78" fmla="+- 0 -6427 -7500"/>
                  <a:gd name="T79" fmla="*/ -6427 h 1074"/>
                  <a:gd name="T80" fmla="+- 0 8531 6440"/>
                  <a:gd name="T81" fmla="*/ T80 w 3066"/>
                  <a:gd name="T82" fmla="+- 0 -6427 -7500"/>
                  <a:gd name="T83" fmla="*/ -6427 h 1074"/>
                  <a:gd name="T84" fmla="+- 0 7904 6440"/>
                  <a:gd name="T85" fmla="*/ T84 w 3066"/>
                  <a:gd name="T86" fmla="+- 0 -6427 -7500"/>
                  <a:gd name="T87" fmla="*/ -6427 h 1074"/>
                  <a:gd name="T88" fmla="+- 0 6859 6440"/>
                  <a:gd name="T89" fmla="*/ T88 w 3066"/>
                  <a:gd name="T90" fmla="+- 0 -6427 -7500"/>
                  <a:gd name="T91" fmla="*/ -6427 h 1074"/>
                  <a:gd name="T92" fmla="+- 0 6791 6440"/>
                  <a:gd name="T93" fmla="*/ T92 w 3066"/>
                  <a:gd name="T94" fmla="+- 0 -6429 -7500"/>
                  <a:gd name="T95" fmla="*/ -6429 h 1074"/>
                  <a:gd name="T96" fmla="+- 0 6727 6440"/>
                  <a:gd name="T97" fmla="*/ T96 w 3066"/>
                  <a:gd name="T98" fmla="+- 0 -6436 -7500"/>
                  <a:gd name="T99" fmla="*/ -6436 h 1074"/>
                  <a:gd name="T100" fmla="+- 0 6667 6440"/>
                  <a:gd name="T101" fmla="*/ T100 w 3066"/>
                  <a:gd name="T102" fmla="+- 0 -6447 -7500"/>
                  <a:gd name="T103" fmla="*/ -6447 h 1074"/>
                  <a:gd name="T104" fmla="+- 0 6586 6440"/>
                  <a:gd name="T105" fmla="*/ T104 w 3066"/>
                  <a:gd name="T106" fmla="+- 0 -6470 -7500"/>
                  <a:gd name="T107" fmla="*/ -6470 h 1074"/>
                  <a:gd name="T108" fmla="+- 0 6521 6440"/>
                  <a:gd name="T109" fmla="*/ T108 w 3066"/>
                  <a:gd name="T110" fmla="+- 0 -6500 -7500"/>
                  <a:gd name="T111" fmla="*/ -6500 h 1074"/>
                  <a:gd name="T112" fmla="+- 0 6473 6440"/>
                  <a:gd name="T113" fmla="*/ T112 w 3066"/>
                  <a:gd name="T114" fmla="+- 0 -6536 -7500"/>
                  <a:gd name="T115" fmla="*/ -6536 h 1074"/>
                  <a:gd name="T116" fmla="+- 0 6441 6440"/>
                  <a:gd name="T117" fmla="*/ T116 w 3066"/>
                  <a:gd name="T118" fmla="+- 0 -6591 -7500"/>
                  <a:gd name="T119" fmla="*/ -6591 h 1074"/>
                  <a:gd name="T120" fmla="+- 0 6440 6440"/>
                  <a:gd name="T121" fmla="*/ T120 w 3066"/>
                  <a:gd name="T122" fmla="+- 0 -6606 -7500"/>
                  <a:gd name="T123" fmla="*/ -6606 h 1074"/>
                  <a:gd name="T124" fmla="+- 0 6440 6440"/>
                  <a:gd name="T125" fmla="*/ T124 w 3066"/>
                  <a:gd name="T126" fmla="+- 0 -6874 -7500"/>
                  <a:gd name="T127" fmla="*/ -6874 h 1074"/>
                  <a:gd name="T128" fmla="+- 0 6440 6440"/>
                  <a:gd name="T129" fmla="*/ T128 w 3066"/>
                  <a:gd name="T130" fmla="+- 0 -7321 -7500"/>
                  <a:gd name="T131" fmla="*/ -7321 h 1074"/>
                  <a:gd name="T132" fmla="+- 0 6461 6440"/>
                  <a:gd name="T133" fmla="*/ T132 w 3066"/>
                  <a:gd name="T134" fmla="+- 0 -7378 -7500"/>
                  <a:gd name="T135" fmla="*/ -7378 h 1074"/>
                  <a:gd name="T136" fmla="+- 0 6521 6440"/>
                  <a:gd name="T137" fmla="*/ T136 w 3066"/>
                  <a:gd name="T138" fmla="+- 0 -7427 -7500"/>
                  <a:gd name="T139" fmla="*/ -7427 h 1074"/>
                  <a:gd name="T140" fmla="+- 0 6586 6440"/>
                  <a:gd name="T141" fmla="*/ T140 w 3066"/>
                  <a:gd name="T142" fmla="+- 0 -7457 -7500"/>
                  <a:gd name="T143" fmla="*/ -7457 h 1074"/>
                  <a:gd name="T144" fmla="+- 0 6667 6440"/>
                  <a:gd name="T145" fmla="*/ T144 w 3066"/>
                  <a:gd name="T146" fmla="+- 0 -7480 -7500"/>
                  <a:gd name="T147" fmla="*/ -7480 h 1074"/>
                  <a:gd name="T148" fmla="+- 0 6727 6440"/>
                  <a:gd name="T149" fmla="*/ T148 w 3066"/>
                  <a:gd name="T150" fmla="+- 0 -7491 -7500"/>
                  <a:gd name="T151" fmla="*/ -7491 h 1074"/>
                  <a:gd name="T152" fmla="+- 0 6791 6440"/>
                  <a:gd name="T153" fmla="*/ T152 w 3066"/>
                  <a:gd name="T154" fmla="+- 0 -7498 -7500"/>
                  <a:gd name="T155" fmla="*/ -7498 h 1074"/>
                  <a:gd name="T156" fmla="+- 0 6859 6440"/>
                  <a:gd name="T157" fmla="*/ T156 w 3066"/>
                  <a:gd name="T158" fmla="+- 0 -7500 -7500"/>
                  <a:gd name="T159" fmla="*/ -7500 h 1074"/>
                  <a:gd name="T160" fmla="+- 0 7904 6440"/>
                  <a:gd name="T161" fmla="*/ T160 w 3066"/>
                  <a:gd name="T162" fmla="+- 0 -7500 -7500"/>
                  <a:gd name="T163" fmla="*/ -7500 h 1074"/>
                  <a:gd name="T164" fmla="+- 0 8531 6440"/>
                  <a:gd name="T165" fmla="*/ T164 w 3066"/>
                  <a:gd name="T166" fmla="+- 0 -7500 -7500"/>
                  <a:gd name="T167" fmla="*/ -7500 h 10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</a:cxnLst>
                <a:rect l="0" t="0" r="r" b="b"/>
                <a:pathLst>
                  <a:path w="3066" h="1074">
                    <a:moveTo>
                      <a:pt x="2091" y="0"/>
                    </a:moveTo>
                    <a:lnTo>
                      <a:pt x="2159" y="2"/>
                    </a:lnTo>
                    <a:lnTo>
                      <a:pt x="2223" y="9"/>
                    </a:lnTo>
                    <a:lnTo>
                      <a:pt x="2283" y="20"/>
                    </a:lnTo>
                    <a:lnTo>
                      <a:pt x="2363" y="43"/>
                    </a:lnTo>
                    <a:lnTo>
                      <a:pt x="2429" y="73"/>
                    </a:lnTo>
                    <a:lnTo>
                      <a:pt x="2477" y="109"/>
                    </a:lnTo>
                    <a:lnTo>
                      <a:pt x="2509" y="164"/>
                    </a:lnTo>
                    <a:lnTo>
                      <a:pt x="2510" y="179"/>
                    </a:lnTo>
                    <a:lnTo>
                      <a:pt x="2510" y="626"/>
                    </a:lnTo>
                    <a:lnTo>
                      <a:pt x="3066" y="706"/>
                    </a:lnTo>
                    <a:lnTo>
                      <a:pt x="2510" y="894"/>
                    </a:lnTo>
                    <a:lnTo>
                      <a:pt x="2509" y="909"/>
                    </a:lnTo>
                    <a:lnTo>
                      <a:pt x="2505" y="923"/>
                    </a:lnTo>
                    <a:lnTo>
                      <a:pt x="2463" y="977"/>
                    </a:lnTo>
                    <a:lnTo>
                      <a:pt x="2409" y="1011"/>
                    </a:lnTo>
                    <a:lnTo>
                      <a:pt x="2338" y="1039"/>
                    </a:lnTo>
                    <a:lnTo>
                      <a:pt x="2254" y="1059"/>
                    </a:lnTo>
                    <a:lnTo>
                      <a:pt x="2191" y="1068"/>
                    </a:lnTo>
                    <a:lnTo>
                      <a:pt x="2125" y="1073"/>
                    </a:lnTo>
                    <a:lnTo>
                      <a:pt x="2091" y="1073"/>
                    </a:lnTo>
                    <a:lnTo>
                      <a:pt x="1464" y="1073"/>
                    </a:lnTo>
                    <a:lnTo>
                      <a:pt x="419" y="1073"/>
                    </a:lnTo>
                    <a:lnTo>
                      <a:pt x="351" y="1071"/>
                    </a:lnTo>
                    <a:lnTo>
                      <a:pt x="287" y="1064"/>
                    </a:lnTo>
                    <a:lnTo>
                      <a:pt x="227" y="1053"/>
                    </a:lnTo>
                    <a:lnTo>
                      <a:pt x="146" y="1030"/>
                    </a:lnTo>
                    <a:lnTo>
                      <a:pt x="81" y="1000"/>
                    </a:lnTo>
                    <a:lnTo>
                      <a:pt x="33" y="964"/>
                    </a:lnTo>
                    <a:lnTo>
                      <a:pt x="1" y="909"/>
                    </a:lnTo>
                    <a:lnTo>
                      <a:pt x="0" y="894"/>
                    </a:lnTo>
                    <a:lnTo>
                      <a:pt x="0" y="626"/>
                    </a:lnTo>
                    <a:lnTo>
                      <a:pt x="0" y="179"/>
                    </a:lnTo>
                    <a:lnTo>
                      <a:pt x="21" y="122"/>
                    </a:lnTo>
                    <a:lnTo>
                      <a:pt x="81" y="73"/>
                    </a:lnTo>
                    <a:lnTo>
                      <a:pt x="146" y="43"/>
                    </a:lnTo>
                    <a:lnTo>
                      <a:pt x="227" y="20"/>
                    </a:lnTo>
                    <a:lnTo>
                      <a:pt x="287" y="9"/>
                    </a:lnTo>
                    <a:lnTo>
                      <a:pt x="351" y="2"/>
                    </a:lnTo>
                    <a:lnTo>
                      <a:pt x="419" y="0"/>
                    </a:lnTo>
                    <a:lnTo>
                      <a:pt x="1464" y="0"/>
                    </a:lnTo>
                    <a:lnTo>
                      <a:pt x="2091" y="0"/>
                    </a:lnTo>
                    <a:close/>
                  </a:path>
                </a:pathLst>
              </a:custGeom>
              <a:noFill/>
              <a:ln w="897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23" name="Group 12"/>
            <p:cNvGrpSpPr>
              <a:grpSpLocks/>
            </p:cNvGrpSpPr>
            <p:nvPr/>
          </p:nvGrpSpPr>
          <p:grpSpPr bwMode="auto">
            <a:xfrm>
              <a:off x="9108" y="-2762"/>
              <a:ext cx="1759" cy="1158"/>
              <a:chOff x="9108" y="-2762"/>
              <a:chExt cx="1759" cy="1158"/>
            </a:xfrm>
          </p:grpSpPr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9108" y="-2762"/>
                <a:ext cx="1759" cy="1158"/>
              </a:xfrm>
              <a:custGeom>
                <a:avLst/>
                <a:gdLst>
                  <a:gd name="T0" fmla="+- 0 9770 8408"/>
                  <a:gd name="T1" fmla="*/ T0 w 2459"/>
                  <a:gd name="T2" fmla="+- 0 -1604 -3196"/>
                  <a:gd name="T3" fmla="*/ -1604 h 1592"/>
                  <a:gd name="T4" fmla="+- 0 9299 8408"/>
                  <a:gd name="T5" fmla="*/ T4 w 2459"/>
                  <a:gd name="T6" fmla="+- 0 -1604 -3196"/>
                  <a:gd name="T7" fmla="*/ -1604 h 1592"/>
                  <a:gd name="T8" fmla="+- 0 9270 8408"/>
                  <a:gd name="T9" fmla="*/ T8 w 2459"/>
                  <a:gd name="T10" fmla="+- 0 -1605 -3196"/>
                  <a:gd name="T11" fmla="*/ -1605 h 1592"/>
                  <a:gd name="T12" fmla="+- 0 9189 8408"/>
                  <a:gd name="T13" fmla="*/ T12 w 2459"/>
                  <a:gd name="T14" fmla="+- 0 -1615 -3196"/>
                  <a:gd name="T15" fmla="*/ -1615 h 1592"/>
                  <a:gd name="T16" fmla="+- 0 9118 8408"/>
                  <a:gd name="T17" fmla="*/ T16 w 2459"/>
                  <a:gd name="T18" fmla="+- 0 -1636 -3196"/>
                  <a:gd name="T19" fmla="*/ -1636 h 1592"/>
                  <a:gd name="T20" fmla="+- 0 9059 8408"/>
                  <a:gd name="T21" fmla="*/ T20 w 2459"/>
                  <a:gd name="T22" fmla="+- 0 -1667 -3196"/>
                  <a:gd name="T23" fmla="*/ -1667 h 1592"/>
                  <a:gd name="T24" fmla="+- 0 9004 8408"/>
                  <a:gd name="T25" fmla="*/ T24 w 2459"/>
                  <a:gd name="T26" fmla="+- 0 -1719 -3196"/>
                  <a:gd name="T27" fmla="*/ -1719 h 1592"/>
                  <a:gd name="T28" fmla="+- 0 8983 8408"/>
                  <a:gd name="T29" fmla="*/ T28 w 2459"/>
                  <a:gd name="T30" fmla="+- 0 -1780 -3196"/>
                  <a:gd name="T31" fmla="*/ -1780 h 1592"/>
                  <a:gd name="T32" fmla="+- 0 8983 8408"/>
                  <a:gd name="T33" fmla="*/ T32 w 2459"/>
                  <a:gd name="T34" fmla="+- 0 -2503 -3196"/>
                  <a:gd name="T35" fmla="*/ -2503 h 1592"/>
                  <a:gd name="T36" fmla="+- 0 8984 8408"/>
                  <a:gd name="T37" fmla="*/ T36 w 2459"/>
                  <a:gd name="T38" fmla="+- 0 -2520 -3196"/>
                  <a:gd name="T39" fmla="*/ -2520 h 1592"/>
                  <a:gd name="T40" fmla="+- 0 9013 8408"/>
                  <a:gd name="T41" fmla="*/ T40 w 2459"/>
                  <a:gd name="T42" fmla="+- 0 -2580 -3196"/>
                  <a:gd name="T43" fmla="*/ -2580 h 1592"/>
                  <a:gd name="T44" fmla="+- 0 9074 8408"/>
                  <a:gd name="T45" fmla="*/ T44 w 2459"/>
                  <a:gd name="T46" fmla="+- 0 -2629 -3196"/>
                  <a:gd name="T47" fmla="*/ -2629 h 1592"/>
                  <a:gd name="T48" fmla="+- 0 9137 8408"/>
                  <a:gd name="T49" fmla="*/ T48 w 2459"/>
                  <a:gd name="T50" fmla="+- 0 -2657 -3196"/>
                  <a:gd name="T51" fmla="*/ -2657 h 1592"/>
                  <a:gd name="T52" fmla="+- 0 9212 8408"/>
                  <a:gd name="T53" fmla="*/ T52 w 2459"/>
                  <a:gd name="T54" fmla="+- 0 -2675 -3196"/>
                  <a:gd name="T55" fmla="*/ -2675 h 1592"/>
                  <a:gd name="T56" fmla="+- 0 9295 8408"/>
                  <a:gd name="T57" fmla="*/ T56 w 2459"/>
                  <a:gd name="T58" fmla="+- 0 -2682 -3196"/>
                  <a:gd name="T59" fmla="*/ -2682 h 1592"/>
                  <a:gd name="T60" fmla="+- 0 8408 8408"/>
                  <a:gd name="T61" fmla="*/ T60 w 2459"/>
                  <a:gd name="T62" fmla="+- 0 -3196 -3196"/>
                  <a:gd name="T63" fmla="*/ -3196 h 1592"/>
                  <a:gd name="T64" fmla="+- 0 9770 8408"/>
                  <a:gd name="T65" fmla="*/ T64 w 2459"/>
                  <a:gd name="T66" fmla="+- 0 -2682 -3196"/>
                  <a:gd name="T67" fmla="*/ -2682 h 1592"/>
                  <a:gd name="T68" fmla="+- 0 10556 8408"/>
                  <a:gd name="T69" fmla="*/ T68 w 2459"/>
                  <a:gd name="T70" fmla="+- 0 -2682 -3196"/>
                  <a:gd name="T71" fmla="*/ -2682 h 1592"/>
                  <a:gd name="T72" fmla="+- 0 10585 8408"/>
                  <a:gd name="T73" fmla="*/ T72 w 2459"/>
                  <a:gd name="T74" fmla="+- 0 -2682 -3196"/>
                  <a:gd name="T75" fmla="*/ -2682 h 1592"/>
                  <a:gd name="T76" fmla="+- 0 10666 8408"/>
                  <a:gd name="T77" fmla="*/ T76 w 2459"/>
                  <a:gd name="T78" fmla="+- 0 -2671 -3196"/>
                  <a:gd name="T79" fmla="*/ -2671 h 1592"/>
                  <a:gd name="T80" fmla="+- 0 10737 8408"/>
                  <a:gd name="T81" fmla="*/ T80 w 2459"/>
                  <a:gd name="T82" fmla="+- 0 -2649 -3196"/>
                  <a:gd name="T83" fmla="*/ -2649 h 1592"/>
                  <a:gd name="T84" fmla="+- 0 10795 8408"/>
                  <a:gd name="T85" fmla="*/ T84 w 2459"/>
                  <a:gd name="T86" fmla="+- 0 -2618 -3196"/>
                  <a:gd name="T87" fmla="*/ -2618 h 1592"/>
                  <a:gd name="T88" fmla="+- 0 10848 8408"/>
                  <a:gd name="T89" fmla="*/ T88 w 2459"/>
                  <a:gd name="T90" fmla="+- 0 -2565 -3196"/>
                  <a:gd name="T91" fmla="*/ -2565 h 1592"/>
                  <a:gd name="T92" fmla="+- 0 10867 8408"/>
                  <a:gd name="T93" fmla="*/ T92 w 2459"/>
                  <a:gd name="T94" fmla="+- 0 -2235 -3196"/>
                  <a:gd name="T95" fmla="*/ -2235 h 1592"/>
                  <a:gd name="T96" fmla="+- 0 10867 8408"/>
                  <a:gd name="T97" fmla="*/ T96 w 2459"/>
                  <a:gd name="T98" fmla="+- 0 -1783 -3196"/>
                  <a:gd name="T99" fmla="*/ -1783 h 1592"/>
                  <a:gd name="T100" fmla="+- 0 10848 8408"/>
                  <a:gd name="T101" fmla="*/ T100 w 2459"/>
                  <a:gd name="T102" fmla="+- 0 -1720 -3196"/>
                  <a:gd name="T103" fmla="*/ -1720 h 1592"/>
                  <a:gd name="T104" fmla="+- 0 10794 8408"/>
                  <a:gd name="T105" fmla="*/ T104 w 2459"/>
                  <a:gd name="T106" fmla="+- 0 -1667 -3196"/>
                  <a:gd name="T107" fmla="*/ -1667 h 1592"/>
                  <a:gd name="T108" fmla="+- 0 10736 8408"/>
                  <a:gd name="T109" fmla="*/ T108 w 2459"/>
                  <a:gd name="T110" fmla="+- 0 -1636 -3196"/>
                  <a:gd name="T111" fmla="*/ -1636 h 1592"/>
                  <a:gd name="T112" fmla="+- 0 10664 8408"/>
                  <a:gd name="T113" fmla="*/ T112 w 2459"/>
                  <a:gd name="T114" fmla="+- 0 -1615 -3196"/>
                  <a:gd name="T115" fmla="*/ -1615 h 1592"/>
                  <a:gd name="T116" fmla="+- 0 10583 8408"/>
                  <a:gd name="T117" fmla="*/ T116 w 2459"/>
                  <a:gd name="T118" fmla="+- 0 -1604 -3196"/>
                  <a:gd name="T119" fmla="*/ -1604 h 1592"/>
                  <a:gd name="T120" fmla="+- 0 9770 8408"/>
                  <a:gd name="T121" fmla="*/ T120 w 2459"/>
                  <a:gd name="T122" fmla="+- 0 -1604 -3196"/>
                  <a:gd name="T123" fmla="*/ -1604 h 15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2459" h="1592">
                    <a:moveTo>
                      <a:pt x="1362" y="1592"/>
                    </a:moveTo>
                    <a:lnTo>
                      <a:pt x="891" y="1592"/>
                    </a:lnTo>
                    <a:lnTo>
                      <a:pt x="862" y="1591"/>
                    </a:lnTo>
                    <a:lnTo>
                      <a:pt x="781" y="1581"/>
                    </a:lnTo>
                    <a:lnTo>
                      <a:pt x="710" y="1560"/>
                    </a:lnTo>
                    <a:lnTo>
                      <a:pt x="651" y="1529"/>
                    </a:lnTo>
                    <a:lnTo>
                      <a:pt x="596" y="1477"/>
                    </a:lnTo>
                    <a:lnTo>
                      <a:pt x="575" y="1416"/>
                    </a:lnTo>
                    <a:lnTo>
                      <a:pt x="575" y="693"/>
                    </a:lnTo>
                    <a:lnTo>
                      <a:pt x="576" y="676"/>
                    </a:lnTo>
                    <a:lnTo>
                      <a:pt x="605" y="616"/>
                    </a:lnTo>
                    <a:lnTo>
                      <a:pt x="666" y="567"/>
                    </a:lnTo>
                    <a:lnTo>
                      <a:pt x="729" y="539"/>
                    </a:lnTo>
                    <a:lnTo>
                      <a:pt x="804" y="521"/>
                    </a:lnTo>
                    <a:lnTo>
                      <a:pt x="887" y="514"/>
                    </a:lnTo>
                    <a:lnTo>
                      <a:pt x="0" y="0"/>
                    </a:lnTo>
                    <a:lnTo>
                      <a:pt x="1362" y="514"/>
                    </a:lnTo>
                    <a:lnTo>
                      <a:pt x="2148" y="514"/>
                    </a:lnTo>
                    <a:lnTo>
                      <a:pt x="2177" y="514"/>
                    </a:lnTo>
                    <a:lnTo>
                      <a:pt x="2258" y="525"/>
                    </a:lnTo>
                    <a:lnTo>
                      <a:pt x="2329" y="547"/>
                    </a:lnTo>
                    <a:lnTo>
                      <a:pt x="2387" y="578"/>
                    </a:lnTo>
                    <a:lnTo>
                      <a:pt x="2440" y="631"/>
                    </a:lnTo>
                    <a:lnTo>
                      <a:pt x="2459" y="961"/>
                    </a:lnTo>
                    <a:lnTo>
                      <a:pt x="2459" y="1413"/>
                    </a:lnTo>
                    <a:lnTo>
                      <a:pt x="2440" y="1476"/>
                    </a:lnTo>
                    <a:lnTo>
                      <a:pt x="2386" y="1529"/>
                    </a:lnTo>
                    <a:lnTo>
                      <a:pt x="2328" y="1560"/>
                    </a:lnTo>
                    <a:lnTo>
                      <a:pt x="2256" y="1581"/>
                    </a:lnTo>
                    <a:lnTo>
                      <a:pt x="2175" y="1592"/>
                    </a:lnTo>
                    <a:lnTo>
                      <a:pt x="1362" y="1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IN" dirty="0" smtClean="0"/>
                  <a:t>Metal Tag attached to jewellery</a:t>
                </a:r>
                <a:endParaRPr lang="en-IN" dirty="0"/>
              </a:p>
            </p:txBody>
          </p:sp>
        </p:grpSp>
        <p:grpSp>
          <p:nvGrpSpPr>
            <p:cNvPr id="24" name="Group 10"/>
            <p:cNvGrpSpPr>
              <a:grpSpLocks/>
            </p:cNvGrpSpPr>
            <p:nvPr/>
          </p:nvGrpSpPr>
          <p:grpSpPr bwMode="auto">
            <a:xfrm>
              <a:off x="8408" y="-3196"/>
              <a:ext cx="2459" cy="1592"/>
              <a:chOff x="8408" y="-3196"/>
              <a:chExt cx="2459" cy="1592"/>
            </a:xfrm>
          </p:grpSpPr>
          <p:sp>
            <p:nvSpPr>
              <p:cNvPr id="33" name="Freeform 11"/>
              <p:cNvSpPr>
                <a:spLocks/>
              </p:cNvSpPr>
              <p:nvPr/>
            </p:nvSpPr>
            <p:spPr bwMode="auto">
              <a:xfrm>
                <a:off x="8408" y="-3196"/>
                <a:ext cx="2459" cy="1592"/>
              </a:xfrm>
              <a:custGeom>
                <a:avLst/>
                <a:gdLst>
                  <a:gd name="T0" fmla="+- 0 9299 8408"/>
                  <a:gd name="T1" fmla="*/ T0 w 2459"/>
                  <a:gd name="T2" fmla="+- 0 -1604 -3196"/>
                  <a:gd name="T3" fmla="*/ -1604 h 1592"/>
                  <a:gd name="T4" fmla="+- 0 9215 8408"/>
                  <a:gd name="T5" fmla="*/ T4 w 2459"/>
                  <a:gd name="T6" fmla="+- 0 -1610 -3196"/>
                  <a:gd name="T7" fmla="*/ -1610 h 1592"/>
                  <a:gd name="T8" fmla="+- 0 9140 8408"/>
                  <a:gd name="T9" fmla="*/ T8 w 2459"/>
                  <a:gd name="T10" fmla="+- 0 -1628 -3196"/>
                  <a:gd name="T11" fmla="*/ -1628 h 1592"/>
                  <a:gd name="T12" fmla="+- 0 9077 8408"/>
                  <a:gd name="T13" fmla="*/ T12 w 2459"/>
                  <a:gd name="T14" fmla="+- 0 -1655 -3196"/>
                  <a:gd name="T15" fmla="*/ -1655 h 1592"/>
                  <a:gd name="T16" fmla="+- 0 9027 8408"/>
                  <a:gd name="T17" fmla="*/ T16 w 2459"/>
                  <a:gd name="T18" fmla="+- 0 -1691 -3196"/>
                  <a:gd name="T19" fmla="*/ -1691 h 1592"/>
                  <a:gd name="T20" fmla="+- 0 8989 8408"/>
                  <a:gd name="T21" fmla="*/ T20 w 2459"/>
                  <a:gd name="T22" fmla="+- 0 -1749 -3196"/>
                  <a:gd name="T23" fmla="*/ -1749 h 1592"/>
                  <a:gd name="T24" fmla="+- 0 8983 8408"/>
                  <a:gd name="T25" fmla="*/ T24 w 2459"/>
                  <a:gd name="T26" fmla="+- 0 -2235 -3196"/>
                  <a:gd name="T27" fmla="*/ -2235 h 1592"/>
                  <a:gd name="T28" fmla="+- 0 8983 8408"/>
                  <a:gd name="T29" fmla="*/ T28 w 2459"/>
                  <a:gd name="T30" fmla="+- 0 -2503 -3196"/>
                  <a:gd name="T31" fmla="*/ -2503 h 1592"/>
                  <a:gd name="T32" fmla="+- 0 9002 8408"/>
                  <a:gd name="T33" fmla="*/ T32 w 2459"/>
                  <a:gd name="T34" fmla="+- 0 -2565 -3196"/>
                  <a:gd name="T35" fmla="*/ -2565 h 1592"/>
                  <a:gd name="T36" fmla="+- 0 9056 8408"/>
                  <a:gd name="T37" fmla="*/ T36 w 2459"/>
                  <a:gd name="T38" fmla="+- 0 -2618 -3196"/>
                  <a:gd name="T39" fmla="*/ -2618 h 1592"/>
                  <a:gd name="T40" fmla="+- 0 9115 8408"/>
                  <a:gd name="T41" fmla="*/ T40 w 2459"/>
                  <a:gd name="T42" fmla="+- 0 -2649 -3196"/>
                  <a:gd name="T43" fmla="*/ -2649 h 1592"/>
                  <a:gd name="T44" fmla="+- 0 9186 8408"/>
                  <a:gd name="T45" fmla="*/ T44 w 2459"/>
                  <a:gd name="T46" fmla="+- 0 -2671 -3196"/>
                  <a:gd name="T47" fmla="*/ -2671 h 1592"/>
                  <a:gd name="T48" fmla="+- 0 9266 8408"/>
                  <a:gd name="T49" fmla="*/ T48 w 2459"/>
                  <a:gd name="T50" fmla="+- 0 -2681 -3196"/>
                  <a:gd name="T51" fmla="*/ -2681 h 1592"/>
                  <a:gd name="T52" fmla="+- 0 9295 8408"/>
                  <a:gd name="T53" fmla="*/ T52 w 2459"/>
                  <a:gd name="T54" fmla="+- 0 -2682 -3196"/>
                  <a:gd name="T55" fmla="*/ -2682 h 1592"/>
                  <a:gd name="T56" fmla="+- 0 8408 8408"/>
                  <a:gd name="T57" fmla="*/ T56 w 2459"/>
                  <a:gd name="T58" fmla="+- 0 -3196 -3196"/>
                  <a:gd name="T59" fmla="*/ -3196 h 1592"/>
                  <a:gd name="T60" fmla="+- 0 9770 8408"/>
                  <a:gd name="T61" fmla="*/ T60 w 2459"/>
                  <a:gd name="T62" fmla="+- 0 -2682 -3196"/>
                  <a:gd name="T63" fmla="*/ -2682 h 1592"/>
                  <a:gd name="T64" fmla="+- 0 10556 8408"/>
                  <a:gd name="T65" fmla="*/ T64 w 2459"/>
                  <a:gd name="T66" fmla="+- 0 -2682 -3196"/>
                  <a:gd name="T67" fmla="*/ -2682 h 1592"/>
                  <a:gd name="T68" fmla="+- 0 10585 8408"/>
                  <a:gd name="T69" fmla="*/ T68 w 2459"/>
                  <a:gd name="T70" fmla="+- 0 -2682 -3196"/>
                  <a:gd name="T71" fmla="*/ -2682 h 1592"/>
                  <a:gd name="T72" fmla="+- 0 10666 8408"/>
                  <a:gd name="T73" fmla="*/ T72 w 2459"/>
                  <a:gd name="T74" fmla="+- 0 -2671 -3196"/>
                  <a:gd name="T75" fmla="*/ -2671 h 1592"/>
                  <a:gd name="T76" fmla="+- 0 10737 8408"/>
                  <a:gd name="T77" fmla="*/ T76 w 2459"/>
                  <a:gd name="T78" fmla="+- 0 -2649 -3196"/>
                  <a:gd name="T79" fmla="*/ -2649 h 1592"/>
                  <a:gd name="T80" fmla="+- 0 10795 8408"/>
                  <a:gd name="T81" fmla="*/ T80 w 2459"/>
                  <a:gd name="T82" fmla="+- 0 -2618 -3196"/>
                  <a:gd name="T83" fmla="*/ -2618 h 1592"/>
                  <a:gd name="T84" fmla="+- 0 10848 8408"/>
                  <a:gd name="T85" fmla="*/ T84 w 2459"/>
                  <a:gd name="T86" fmla="+- 0 -2565 -3196"/>
                  <a:gd name="T87" fmla="*/ -2565 h 1592"/>
                  <a:gd name="T88" fmla="+- 0 10867 8408"/>
                  <a:gd name="T89" fmla="*/ T88 w 2459"/>
                  <a:gd name="T90" fmla="+- 0 -2235 -3196"/>
                  <a:gd name="T91" fmla="*/ -2235 h 1592"/>
                  <a:gd name="T92" fmla="+- 0 10867 8408"/>
                  <a:gd name="T93" fmla="*/ T92 w 2459"/>
                  <a:gd name="T94" fmla="+- 0 -1783 -3196"/>
                  <a:gd name="T95" fmla="*/ -1783 h 1592"/>
                  <a:gd name="T96" fmla="+- 0 10848 8408"/>
                  <a:gd name="T97" fmla="*/ T96 w 2459"/>
                  <a:gd name="T98" fmla="+- 0 -1720 -3196"/>
                  <a:gd name="T99" fmla="*/ -1720 h 1592"/>
                  <a:gd name="T100" fmla="+- 0 10794 8408"/>
                  <a:gd name="T101" fmla="*/ T100 w 2459"/>
                  <a:gd name="T102" fmla="+- 0 -1667 -3196"/>
                  <a:gd name="T103" fmla="*/ -1667 h 1592"/>
                  <a:gd name="T104" fmla="+- 0 10736 8408"/>
                  <a:gd name="T105" fmla="*/ T104 w 2459"/>
                  <a:gd name="T106" fmla="+- 0 -1636 -3196"/>
                  <a:gd name="T107" fmla="*/ -1636 h 1592"/>
                  <a:gd name="T108" fmla="+- 0 10664 8408"/>
                  <a:gd name="T109" fmla="*/ T108 w 2459"/>
                  <a:gd name="T110" fmla="+- 0 -1615 -3196"/>
                  <a:gd name="T111" fmla="*/ -1615 h 1592"/>
                  <a:gd name="T112" fmla="+- 0 10583 8408"/>
                  <a:gd name="T113" fmla="*/ T112 w 2459"/>
                  <a:gd name="T114" fmla="+- 0 -1604 -3196"/>
                  <a:gd name="T115" fmla="*/ -1604 h 1592"/>
                  <a:gd name="T116" fmla="+- 0 9770 8408"/>
                  <a:gd name="T117" fmla="*/ T116 w 2459"/>
                  <a:gd name="T118" fmla="+- 0 -1604 -3196"/>
                  <a:gd name="T119" fmla="*/ -1604 h 1592"/>
                  <a:gd name="T120" fmla="+- 0 9299 8408"/>
                  <a:gd name="T121" fmla="*/ T120 w 2459"/>
                  <a:gd name="T122" fmla="+- 0 -1604 -3196"/>
                  <a:gd name="T123" fmla="*/ -1604 h 15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2459" h="1592">
                    <a:moveTo>
                      <a:pt x="891" y="1592"/>
                    </a:moveTo>
                    <a:lnTo>
                      <a:pt x="807" y="1586"/>
                    </a:lnTo>
                    <a:lnTo>
                      <a:pt x="732" y="1568"/>
                    </a:lnTo>
                    <a:lnTo>
                      <a:pt x="669" y="1541"/>
                    </a:lnTo>
                    <a:lnTo>
                      <a:pt x="619" y="1505"/>
                    </a:lnTo>
                    <a:lnTo>
                      <a:pt x="581" y="1447"/>
                    </a:lnTo>
                    <a:lnTo>
                      <a:pt x="575" y="961"/>
                    </a:lnTo>
                    <a:lnTo>
                      <a:pt x="575" y="693"/>
                    </a:lnTo>
                    <a:lnTo>
                      <a:pt x="594" y="631"/>
                    </a:lnTo>
                    <a:lnTo>
                      <a:pt x="648" y="578"/>
                    </a:lnTo>
                    <a:lnTo>
                      <a:pt x="707" y="547"/>
                    </a:lnTo>
                    <a:lnTo>
                      <a:pt x="778" y="525"/>
                    </a:lnTo>
                    <a:lnTo>
                      <a:pt x="858" y="515"/>
                    </a:lnTo>
                    <a:lnTo>
                      <a:pt x="887" y="514"/>
                    </a:lnTo>
                    <a:lnTo>
                      <a:pt x="0" y="0"/>
                    </a:lnTo>
                    <a:lnTo>
                      <a:pt x="1362" y="514"/>
                    </a:lnTo>
                    <a:lnTo>
                      <a:pt x="2148" y="514"/>
                    </a:lnTo>
                    <a:lnTo>
                      <a:pt x="2177" y="514"/>
                    </a:lnTo>
                    <a:lnTo>
                      <a:pt x="2258" y="525"/>
                    </a:lnTo>
                    <a:lnTo>
                      <a:pt x="2329" y="547"/>
                    </a:lnTo>
                    <a:lnTo>
                      <a:pt x="2387" y="578"/>
                    </a:lnTo>
                    <a:lnTo>
                      <a:pt x="2440" y="631"/>
                    </a:lnTo>
                    <a:lnTo>
                      <a:pt x="2459" y="961"/>
                    </a:lnTo>
                    <a:lnTo>
                      <a:pt x="2459" y="1413"/>
                    </a:lnTo>
                    <a:lnTo>
                      <a:pt x="2440" y="1476"/>
                    </a:lnTo>
                    <a:lnTo>
                      <a:pt x="2386" y="1529"/>
                    </a:lnTo>
                    <a:lnTo>
                      <a:pt x="2328" y="1560"/>
                    </a:lnTo>
                    <a:lnTo>
                      <a:pt x="2256" y="1581"/>
                    </a:lnTo>
                    <a:lnTo>
                      <a:pt x="2175" y="1592"/>
                    </a:lnTo>
                    <a:lnTo>
                      <a:pt x="1362" y="1592"/>
                    </a:lnTo>
                    <a:lnTo>
                      <a:pt x="891" y="1592"/>
                    </a:lnTo>
                    <a:close/>
                  </a:path>
                </a:pathLst>
              </a:custGeom>
              <a:noFill/>
              <a:ln w="897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2922" y="-2762"/>
              <a:ext cx="2115" cy="1253"/>
              <a:chOff x="2922" y="-2762"/>
              <a:chExt cx="2115" cy="1253"/>
            </a:xfrm>
          </p:grpSpPr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2922" y="-2762"/>
                <a:ext cx="2115" cy="1253"/>
              </a:xfrm>
              <a:custGeom>
                <a:avLst/>
                <a:gdLst>
                  <a:gd name="T0" fmla="+- 0 5036 2922"/>
                  <a:gd name="T1" fmla="*/ T0 w 2115"/>
                  <a:gd name="T2" fmla="+- 0 -1510 -2762"/>
                  <a:gd name="T3" fmla="*/ -1510 h 1253"/>
                  <a:gd name="T4" fmla="+- 0 4099 2922"/>
                  <a:gd name="T5" fmla="*/ T4 w 2115"/>
                  <a:gd name="T6" fmla="+- 0 -1872 -2762"/>
                  <a:gd name="T7" fmla="*/ -1872 h 1253"/>
                  <a:gd name="T8" fmla="+- 0 3256 2922"/>
                  <a:gd name="T9" fmla="*/ T8 w 2115"/>
                  <a:gd name="T10" fmla="+- 0 -1872 -2762"/>
                  <a:gd name="T11" fmla="*/ -1872 h 1253"/>
                  <a:gd name="T12" fmla="+- 0 3226 2922"/>
                  <a:gd name="T13" fmla="*/ T12 w 2115"/>
                  <a:gd name="T14" fmla="+- 0 -1873 -2762"/>
                  <a:gd name="T15" fmla="*/ -1873 h 1253"/>
                  <a:gd name="T16" fmla="+- 0 3141 2922"/>
                  <a:gd name="T17" fmla="*/ T16 w 2115"/>
                  <a:gd name="T18" fmla="+- 0 -1881 -2762"/>
                  <a:gd name="T19" fmla="*/ -1881 h 1253"/>
                  <a:gd name="T20" fmla="+- 0 3066 2922"/>
                  <a:gd name="T21" fmla="*/ T20 w 2115"/>
                  <a:gd name="T22" fmla="+- 0 -1898 -2762"/>
                  <a:gd name="T23" fmla="*/ -1898 h 1253"/>
                  <a:gd name="T24" fmla="+- 0 3003 2922"/>
                  <a:gd name="T25" fmla="*/ T24 w 2115"/>
                  <a:gd name="T26" fmla="+- 0 -1923 -2762"/>
                  <a:gd name="T27" fmla="*/ -1923 h 1253"/>
                  <a:gd name="T28" fmla="+- 0 2945 2922"/>
                  <a:gd name="T29" fmla="*/ T28 w 2115"/>
                  <a:gd name="T30" fmla="+- 0 -1965 -2762"/>
                  <a:gd name="T31" fmla="*/ -1965 h 1253"/>
                  <a:gd name="T32" fmla="+- 0 2922 2922"/>
                  <a:gd name="T33" fmla="*/ T32 w 2115"/>
                  <a:gd name="T34" fmla="+- 0 -2244 -2762"/>
                  <a:gd name="T35" fmla="*/ -2244 h 1253"/>
                  <a:gd name="T36" fmla="+- 0 2922 2922"/>
                  <a:gd name="T37" fmla="*/ T36 w 2115"/>
                  <a:gd name="T38" fmla="+- 0 -2612 -2762"/>
                  <a:gd name="T39" fmla="*/ -2612 h 1253"/>
                  <a:gd name="T40" fmla="+- 0 2953 2922"/>
                  <a:gd name="T41" fmla="*/ T40 w 2115"/>
                  <a:gd name="T42" fmla="+- 0 -2676 -2762"/>
                  <a:gd name="T43" fmla="*/ -2676 h 1253"/>
                  <a:gd name="T44" fmla="+- 0 3017 2922"/>
                  <a:gd name="T45" fmla="*/ T44 w 2115"/>
                  <a:gd name="T46" fmla="+- 0 -2717 -2762"/>
                  <a:gd name="T47" fmla="*/ -2717 h 1253"/>
                  <a:gd name="T48" fmla="+- 0 3082 2922"/>
                  <a:gd name="T49" fmla="*/ T48 w 2115"/>
                  <a:gd name="T50" fmla="+- 0 -2741 -2762"/>
                  <a:gd name="T51" fmla="*/ -2741 h 1253"/>
                  <a:gd name="T52" fmla="+- 0 3160 2922"/>
                  <a:gd name="T53" fmla="*/ T52 w 2115"/>
                  <a:gd name="T54" fmla="+- 0 -2756 -2762"/>
                  <a:gd name="T55" fmla="*/ -2756 h 1253"/>
                  <a:gd name="T56" fmla="+- 0 3246 2922"/>
                  <a:gd name="T57" fmla="*/ T56 w 2115"/>
                  <a:gd name="T58" fmla="+- 0 -2762 -2762"/>
                  <a:gd name="T59" fmla="*/ -2762 h 1253"/>
                  <a:gd name="T60" fmla="+- 0 4099 2922"/>
                  <a:gd name="T61" fmla="*/ T60 w 2115"/>
                  <a:gd name="T62" fmla="+- 0 -2762 -2762"/>
                  <a:gd name="T63" fmla="*/ -2762 h 1253"/>
                  <a:gd name="T64" fmla="+- 0 4603 2922"/>
                  <a:gd name="T65" fmla="*/ T64 w 2115"/>
                  <a:gd name="T66" fmla="+- 0 -2762 -2762"/>
                  <a:gd name="T67" fmla="*/ -2762 h 1253"/>
                  <a:gd name="T68" fmla="+- 0 4690 2922"/>
                  <a:gd name="T69" fmla="*/ T68 w 2115"/>
                  <a:gd name="T70" fmla="+- 0 -2757 -2762"/>
                  <a:gd name="T71" fmla="*/ -2757 h 1253"/>
                  <a:gd name="T72" fmla="+- 0 4769 2922"/>
                  <a:gd name="T73" fmla="*/ T72 w 2115"/>
                  <a:gd name="T74" fmla="+- 0 -2743 -2762"/>
                  <a:gd name="T75" fmla="*/ -2743 h 1253"/>
                  <a:gd name="T76" fmla="+- 0 4836 2922"/>
                  <a:gd name="T77" fmla="*/ T76 w 2115"/>
                  <a:gd name="T78" fmla="+- 0 -2720 -2762"/>
                  <a:gd name="T79" fmla="*/ -2720 h 1253"/>
                  <a:gd name="T80" fmla="+- 0 4888 2922"/>
                  <a:gd name="T81" fmla="*/ T80 w 2115"/>
                  <a:gd name="T82" fmla="+- 0 -2691 -2762"/>
                  <a:gd name="T83" fmla="*/ -2691 h 1253"/>
                  <a:gd name="T84" fmla="+- 0 4930 2922"/>
                  <a:gd name="T85" fmla="*/ T84 w 2115"/>
                  <a:gd name="T86" fmla="+- 0 -2643 -2762"/>
                  <a:gd name="T87" fmla="*/ -2643 h 1253"/>
                  <a:gd name="T88" fmla="+- 0 4937 2922"/>
                  <a:gd name="T89" fmla="*/ T88 w 2115"/>
                  <a:gd name="T90" fmla="+- 0 -2244 -2762"/>
                  <a:gd name="T91" fmla="*/ -2244 h 1253"/>
                  <a:gd name="T92" fmla="+- 0 4937 2922"/>
                  <a:gd name="T93" fmla="*/ T92 w 2115"/>
                  <a:gd name="T94" fmla="+- 0 -2018 -2762"/>
                  <a:gd name="T95" fmla="*/ -2018 h 1253"/>
                  <a:gd name="T96" fmla="+- 0 4906 2922"/>
                  <a:gd name="T97" fmla="*/ T96 w 2115"/>
                  <a:gd name="T98" fmla="+- 0 -1957 -2762"/>
                  <a:gd name="T99" fmla="*/ -1957 h 1253"/>
                  <a:gd name="T100" fmla="+- 0 4841 2922"/>
                  <a:gd name="T101" fmla="*/ T100 w 2115"/>
                  <a:gd name="T102" fmla="+- 0 -1916 -2762"/>
                  <a:gd name="T103" fmla="*/ -1916 h 1253"/>
                  <a:gd name="T104" fmla="+- 0 4775 2922"/>
                  <a:gd name="T105" fmla="*/ T104 w 2115"/>
                  <a:gd name="T106" fmla="+- 0 -1893 -2762"/>
                  <a:gd name="T107" fmla="*/ -1893 h 1253"/>
                  <a:gd name="T108" fmla="+- 0 4697 2922"/>
                  <a:gd name="T109" fmla="*/ T108 w 2115"/>
                  <a:gd name="T110" fmla="+- 0 -1878 -2762"/>
                  <a:gd name="T111" fmla="*/ -1878 h 1253"/>
                  <a:gd name="T112" fmla="+- 0 4610 2922"/>
                  <a:gd name="T113" fmla="*/ T112 w 2115"/>
                  <a:gd name="T114" fmla="+- 0 -1872 -2762"/>
                  <a:gd name="T115" fmla="*/ -1872 h 1253"/>
                  <a:gd name="T116" fmla="+- 0 5036 2922"/>
                  <a:gd name="T117" fmla="*/ T116 w 2115"/>
                  <a:gd name="T118" fmla="+- 0 -1510 -2762"/>
                  <a:gd name="T119" fmla="*/ -1510 h 12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2115" h="1253">
                    <a:moveTo>
                      <a:pt x="2114" y="1252"/>
                    </a:moveTo>
                    <a:lnTo>
                      <a:pt x="1177" y="890"/>
                    </a:lnTo>
                    <a:lnTo>
                      <a:pt x="334" y="890"/>
                    </a:lnTo>
                    <a:lnTo>
                      <a:pt x="304" y="889"/>
                    </a:lnTo>
                    <a:lnTo>
                      <a:pt x="219" y="881"/>
                    </a:lnTo>
                    <a:lnTo>
                      <a:pt x="144" y="864"/>
                    </a:lnTo>
                    <a:lnTo>
                      <a:pt x="81" y="839"/>
                    </a:lnTo>
                    <a:lnTo>
                      <a:pt x="23" y="797"/>
                    </a:lnTo>
                    <a:lnTo>
                      <a:pt x="0" y="518"/>
                    </a:lnTo>
                    <a:lnTo>
                      <a:pt x="0" y="150"/>
                    </a:lnTo>
                    <a:lnTo>
                      <a:pt x="31" y="86"/>
                    </a:lnTo>
                    <a:lnTo>
                      <a:pt x="95" y="45"/>
                    </a:lnTo>
                    <a:lnTo>
                      <a:pt x="160" y="21"/>
                    </a:lnTo>
                    <a:lnTo>
                      <a:pt x="238" y="6"/>
                    </a:lnTo>
                    <a:lnTo>
                      <a:pt x="324" y="0"/>
                    </a:lnTo>
                    <a:lnTo>
                      <a:pt x="1177" y="0"/>
                    </a:lnTo>
                    <a:lnTo>
                      <a:pt x="1681" y="0"/>
                    </a:lnTo>
                    <a:lnTo>
                      <a:pt x="1768" y="5"/>
                    </a:lnTo>
                    <a:lnTo>
                      <a:pt x="1847" y="19"/>
                    </a:lnTo>
                    <a:lnTo>
                      <a:pt x="1914" y="42"/>
                    </a:lnTo>
                    <a:lnTo>
                      <a:pt x="1966" y="71"/>
                    </a:lnTo>
                    <a:lnTo>
                      <a:pt x="2008" y="119"/>
                    </a:lnTo>
                    <a:lnTo>
                      <a:pt x="2015" y="518"/>
                    </a:lnTo>
                    <a:lnTo>
                      <a:pt x="2015" y="744"/>
                    </a:lnTo>
                    <a:lnTo>
                      <a:pt x="1984" y="805"/>
                    </a:lnTo>
                    <a:lnTo>
                      <a:pt x="1919" y="846"/>
                    </a:lnTo>
                    <a:lnTo>
                      <a:pt x="1853" y="869"/>
                    </a:lnTo>
                    <a:lnTo>
                      <a:pt x="1775" y="884"/>
                    </a:lnTo>
                    <a:lnTo>
                      <a:pt x="1688" y="890"/>
                    </a:lnTo>
                    <a:lnTo>
                      <a:pt x="2114" y="1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IN" dirty="0" smtClean="0"/>
                  <a:t>RFID enable Tray</a:t>
                </a:r>
                <a:endParaRPr lang="en-IN" dirty="0"/>
              </a:p>
            </p:txBody>
          </p:sp>
        </p:grpSp>
        <p:grpSp>
          <p:nvGrpSpPr>
            <p:cNvPr id="26" name="Group 6"/>
            <p:cNvGrpSpPr>
              <a:grpSpLocks/>
            </p:cNvGrpSpPr>
            <p:nvPr/>
          </p:nvGrpSpPr>
          <p:grpSpPr bwMode="auto">
            <a:xfrm>
              <a:off x="2922" y="-2762"/>
              <a:ext cx="2115" cy="1253"/>
              <a:chOff x="2922" y="-2762"/>
              <a:chExt cx="2115" cy="1253"/>
            </a:xfrm>
          </p:grpSpPr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2922" y="-2762"/>
                <a:ext cx="2115" cy="1253"/>
              </a:xfrm>
              <a:custGeom>
                <a:avLst/>
                <a:gdLst>
                  <a:gd name="T0" fmla="+- 0 4603 2922"/>
                  <a:gd name="T1" fmla="*/ T0 w 2115"/>
                  <a:gd name="T2" fmla="+- 0 -2762 -2762"/>
                  <a:gd name="T3" fmla="*/ -2762 h 1253"/>
                  <a:gd name="T4" fmla="+- 0 4690 2922"/>
                  <a:gd name="T5" fmla="*/ T4 w 2115"/>
                  <a:gd name="T6" fmla="+- 0 -2757 -2762"/>
                  <a:gd name="T7" fmla="*/ -2757 h 1253"/>
                  <a:gd name="T8" fmla="+- 0 4769 2922"/>
                  <a:gd name="T9" fmla="*/ T8 w 2115"/>
                  <a:gd name="T10" fmla="+- 0 -2743 -2762"/>
                  <a:gd name="T11" fmla="*/ -2743 h 1253"/>
                  <a:gd name="T12" fmla="+- 0 4836 2922"/>
                  <a:gd name="T13" fmla="*/ T12 w 2115"/>
                  <a:gd name="T14" fmla="+- 0 -2720 -2762"/>
                  <a:gd name="T15" fmla="*/ -2720 h 1253"/>
                  <a:gd name="T16" fmla="+- 0 4888 2922"/>
                  <a:gd name="T17" fmla="*/ T16 w 2115"/>
                  <a:gd name="T18" fmla="+- 0 -2691 -2762"/>
                  <a:gd name="T19" fmla="*/ -2691 h 1253"/>
                  <a:gd name="T20" fmla="+- 0 4930 2922"/>
                  <a:gd name="T21" fmla="*/ T20 w 2115"/>
                  <a:gd name="T22" fmla="+- 0 -2643 -2762"/>
                  <a:gd name="T23" fmla="*/ -2643 h 1253"/>
                  <a:gd name="T24" fmla="+- 0 4937 2922"/>
                  <a:gd name="T25" fmla="*/ T24 w 2115"/>
                  <a:gd name="T26" fmla="+- 0 -2244 -2762"/>
                  <a:gd name="T27" fmla="*/ -2244 h 1253"/>
                  <a:gd name="T28" fmla="+- 0 4937 2922"/>
                  <a:gd name="T29" fmla="*/ T28 w 2115"/>
                  <a:gd name="T30" fmla="+- 0 -2018 -2762"/>
                  <a:gd name="T31" fmla="*/ -2018 h 1253"/>
                  <a:gd name="T32" fmla="+- 0 4906 2922"/>
                  <a:gd name="T33" fmla="*/ T32 w 2115"/>
                  <a:gd name="T34" fmla="+- 0 -1957 -2762"/>
                  <a:gd name="T35" fmla="*/ -1957 h 1253"/>
                  <a:gd name="T36" fmla="+- 0 4841 2922"/>
                  <a:gd name="T37" fmla="*/ T36 w 2115"/>
                  <a:gd name="T38" fmla="+- 0 -1916 -2762"/>
                  <a:gd name="T39" fmla="*/ -1916 h 1253"/>
                  <a:gd name="T40" fmla="+- 0 4775 2922"/>
                  <a:gd name="T41" fmla="*/ T40 w 2115"/>
                  <a:gd name="T42" fmla="+- 0 -1893 -2762"/>
                  <a:gd name="T43" fmla="*/ -1893 h 1253"/>
                  <a:gd name="T44" fmla="+- 0 4697 2922"/>
                  <a:gd name="T45" fmla="*/ T44 w 2115"/>
                  <a:gd name="T46" fmla="+- 0 -1878 -2762"/>
                  <a:gd name="T47" fmla="*/ -1878 h 1253"/>
                  <a:gd name="T48" fmla="+- 0 4610 2922"/>
                  <a:gd name="T49" fmla="*/ T48 w 2115"/>
                  <a:gd name="T50" fmla="+- 0 -1872 -2762"/>
                  <a:gd name="T51" fmla="*/ -1872 h 1253"/>
                  <a:gd name="T52" fmla="+- 0 5036 2922"/>
                  <a:gd name="T53" fmla="*/ T52 w 2115"/>
                  <a:gd name="T54" fmla="+- 0 -1510 -2762"/>
                  <a:gd name="T55" fmla="*/ -1510 h 1253"/>
                  <a:gd name="T56" fmla="+- 0 4099 2922"/>
                  <a:gd name="T57" fmla="*/ T56 w 2115"/>
                  <a:gd name="T58" fmla="+- 0 -1872 -2762"/>
                  <a:gd name="T59" fmla="*/ -1872 h 1253"/>
                  <a:gd name="T60" fmla="+- 0 3256 2922"/>
                  <a:gd name="T61" fmla="*/ T60 w 2115"/>
                  <a:gd name="T62" fmla="+- 0 -1872 -2762"/>
                  <a:gd name="T63" fmla="*/ -1872 h 1253"/>
                  <a:gd name="T64" fmla="+- 0 3226 2922"/>
                  <a:gd name="T65" fmla="*/ T64 w 2115"/>
                  <a:gd name="T66" fmla="+- 0 -1873 -2762"/>
                  <a:gd name="T67" fmla="*/ -1873 h 1253"/>
                  <a:gd name="T68" fmla="+- 0 3141 2922"/>
                  <a:gd name="T69" fmla="*/ T68 w 2115"/>
                  <a:gd name="T70" fmla="+- 0 -1881 -2762"/>
                  <a:gd name="T71" fmla="*/ -1881 h 1253"/>
                  <a:gd name="T72" fmla="+- 0 3066 2922"/>
                  <a:gd name="T73" fmla="*/ T72 w 2115"/>
                  <a:gd name="T74" fmla="+- 0 -1898 -2762"/>
                  <a:gd name="T75" fmla="*/ -1898 h 1253"/>
                  <a:gd name="T76" fmla="+- 0 3003 2922"/>
                  <a:gd name="T77" fmla="*/ T76 w 2115"/>
                  <a:gd name="T78" fmla="+- 0 -1923 -2762"/>
                  <a:gd name="T79" fmla="*/ -1923 h 1253"/>
                  <a:gd name="T80" fmla="+- 0 2945 2922"/>
                  <a:gd name="T81" fmla="*/ T80 w 2115"/>
                  <a:gd name="T82" fmla="+- 0 -1965 -2762"/>
                  <a:gd name="T83" fmla="*/ -1965 h 1253"/>
                  <a:gd name="T84" fmla="+- 0 2922 2922"/>
                  <a:gd name="T85" fmla="*/ T84 w 2115"/>
                  <a:gd name="T86" fmla="+- 0 -2244 -2762"/>
                  <a:gd name="T87" fmla="*/ -2244 h 1253"/>
                  <a:gd name="T88" fmla="+- 0 2922 2922"/>
                  <a:gd name="T89" fmla="*/ T88 w 2115"/>
                  <a:gd name="T90" fmla="+- 0 -2612 -2762"/>
                  <a:gd name="T91" fmla="*/ -2612 h 1253"/>
                  <a:gd name="T92" fmla="+- 0 2953 2922"/>
                  <a:gd name="T93" fmla="*/ T92 w 2115"/>
                  <a:gd name="T94" fmla="+- 0 -2676 -2762"/>
                  <a:gd name="T95" fmla="*/ -2676 h 1253"/>
                  <a:gd name="T96" fmla="+- 0 3017 2922"/>
                  <a:gd name="T97" fmla="*/ T96 w 2115"/>
                  <a:gd name="T98" fmla="+- 0 -2717 -2762"/>
                  <a:gd name="T99" fmla="*/ -2717 h 1253"/>
                  <a:gd name="T100" fmla="+- 0 3082 2922"/>
                  <a:gd name="T101" fmla="*/ T100 w 2115"/>
                  <a:gd name="T102" fmla="+- 0 -2741 -2762"/>
                  <a:gd name="T103" fmla="*/ -2741 h 1253"/>
                  <a:gd name="T104" fmla="+- 0 3160 2922"/>
                  <a:gd name="T105" fmla="*/ T104 w 2115"/>
                  <a:gd name="T106" fmla="+- 0 -2756 -2762"/>
                  <a:gd name="T107" fmla="*/ -2756 h 1253"/>
                  <a:gd name="T108" fmla="+- 0 3246 2922"/>
                  <a:gd name="T109" fmla="*/ T108 w 2115"/>
                  <a:gd name="T110" fmla="+- 0 -2762 -2762"/>
                  <a:gd name="T111" fmla="*/ -2762 h 1253"/>
                  <a:gd name="T112" fmla="+- 0 4099 2922"/>
                  <a:gd name="T113" fmla="*/ T112 w 2115"/>
                  <a:gd name="T114" fmla="+- 0 -2762 -2762"/>
                  <a:gd name="T115" fmla="*/ -2762 h 1253"/>
                  <a:gd name="T116" fmla="+- 0 4603 2922"/>
                  <a:gd name="T117" fmla="*/ T116 w 2115"/>
                  <a:gd name="T118" fmla="+- 0 -2762 -2762"/>
                  <a:gd name="T119" fmla="*/ -2762 h 12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2115" h="1253">
                    <a:moveTo>
                      <a:pt x="1681" y="0"/>
                    </a:moveTo>
                    <a:lnTo>
                      <a:pt x="1768" y="5"/>
                    </a:lnTo>
                    <a:lnTo>
                      <a:pt x="1847" y="19"/>
                    </a:lnTo>
                    <a:lnTo>
                      <a:pt x="1914" y="42"/>
                    </a:lnTo>
                    <a:lnTo>
                      <a:pt x="1966" y="71"/>
                    </a:lnTo>
                    <a:lnTo>
                      <a:pt x="2008" y="119"/>
                    </a:lnTo>
                    <a:lnTo>
                      <a:pt x="2015" y="518"/>
                    </a:lnTo>
                    <a:lnTo>
                      <a:pt x="2015" y="744"/>
                    </a:lnTo>
                    <a:lnTo>
                      <a:pt x="1984" y="805"/>
                    </a:lnTo>
                    <a:lnTo>
                      <a:pt x="1919" y="846"/>
                    </a:lnTo>
                    <a:lnTo>
                      <a:pt x="1853" y="869"/>
                    </a:lnTo>
                    <a:lnTo>
                      <a:pt x="1775" y="884"/>
                    </a:lnTo>
                    <a:lnTo>
                      <a:pt x="1688" y="890"/>
                    </a:lnTo>
                    <a:lnTo>
                      <a:pt x="2114" y="1252"/>
                    </a:lnTo>
                    <a:lnTo>
                      <a:pt x="1177" y="890"/>
                    </a:lnTo>
                    <a:lnTo>
                      <a:pt x="334" y="890"/>
                    </a:lnTo>
                    <a:lnTo>
                      <a:pt x="304" y="889"/>
                    </a:lnTo>
                    <a:lnTo>
                      <a:pt x="219" y="881"/>
                    </a:lnTo>
                    <a:lnTo>
                      <a:pt x="144" y="864"/>
                    </a:lnTo>
                    <a:lnTo>
                      <a:pt x="81" y="839"/>
                    </a:lnTo>
                    <a:lnTo>
                      <a:pt x="23" y="797"/>
                    </a:lnTo>
                    <a:lnTo>
                      <a:pt x="0" y="518"/>
                    </a:lnTo>
                    <a:lnTo>
                      <a:pt x="0" y="150"/>
                    </a:lnTo>
                    <a:lnTo>
                      <a:pt x="31" y="86"/>
                    </a:lnTo>
                    <a:lnTo>
                      <a:pt x="95" y="45"/>
                    </a:lnTo>
                    <a:lnTo>
                      <a:pt x="160" y="21"/>
                    </a:lnTo>
                    <a:lnTo>
                      <a:pt x="238" y="6"/>
                    </a:lnTo>
                    <a:lnTo>
                      <a:pt x="324" y="0"/>
                    </a:lnTo>
                    <a:lnTo>
                      <a:pt x="1177" y="0"/>
                    </a:lnTo>
                    <a:lnTo>
                      <a:pt x="1681" y="0"/>
                    </a:lnTo>
                    <a:close/>
                  </a:path>
                </a:pathLst>
              </a:custGeom>
              <a:noFill/>
              <a:ln w="897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3905" y="-4189"/>
              <a:ext cx="2285" cy="1102"/>
              <a:chOff x="3905" y="-4189"/>
              <a:chExt cx="2285" cy="1102"/>
            </a:xfrm>
          </p:grpSpPr>
          <p:sp>
            <p:nvSpPr>
              <p:cNvPr id="30" name="Freeform 5"/>
              <p:cNvSpPr>
                <a:spLocks/>
              </p:cNvSpPr>
              <p:nvPr/>
            </p:nvSpPr>
            <p:spPr bwMode="auto">
              <a:xfrm>
                <a:off x="3905" y="-4189"/>
                <a:ext cx="2285" cy="1102"/>
              </a:xfrm>
              <a:custGeom>
                <a:avLst/>
                <a:gdLst>
                  <a:gd name="T0" fmla="+- 0 3680 3680"/>
                  <a:gd name="T1" fmla="*/ T0 w 2510"/>
                  <a:gd name="T2" fmla="+- 0 -3087 -4189"/>
                  <a:gd name="T3" fmla="*/ -3087 h 1102"/>
                  <a:gd name="T4" fmla="+- 0 4382 3680"/>
                  <a:gd name="T5" fmla="*/ T4 w 2510"/>
                  <a:gd name="T6" fmla="+- 0 -3441 -4189"/>
                  <a:gd name="T7" fmla="*/ -3441 h 1102"/>
                  <a:gd name="T8" fmla="+- 0 4351 3680"/>
                  <a:gd name="T9" fmla="*/ T8 w 2510"/>
                  <a:gd name="T10" fmla="+- 0 -3441 -4189"/>
                  <a:gd name="T11" fmla="*/ -3441 h 1102"/>
                  <a:gd name="T12" fmla="+- 0 4321 3680"/>
                  <a:gd name="T13" fmla="*/ T12 w 2510"/>
                  <a:gd name="T14" fmla="+- 0 -3443 -4189"/>
                  <a:gd name="T15" fmla="*/ -3443 h 1102"/>
                  <a:gd name="T16" fmla="+- 0 4237 3680"/>
                  <a:gd name="T17" fmla="*/ T16 w 2510"/>
                  <a:gd name="T18" fmla="+- 0 -3452 -4189"/>
                  <a:gd name="T19" fmla="*/ -3452 h 1102"/>
                  <a:gd name="T20" fmla="+- 0 4162 3680"/>
                  <a:gd name="T21" fmla="*/ T20 w 2510"/>
                  <a:gd name="T22" fmla="+- 0 -3468 -4189"/>
                  <a:gd name="T23" fmla="*/ -3468 h 1102"/>
                  <a:gd name="T24" fmla="+- 0 4100 3680"/>
                  <a:gd name="T25" fmla="*/ T24 w 2510"/>
                  <a:gd name="T26" fmla="+- 0 -3489 -4189"/>
                  <a:gd name="T27" fmla="*/ -3489 h 1102"/>
                  <a:gd name="T28" fmla="+- 0 4044 3680"/>
                  <a:gd name="T29" fmla="*/ T28 w 2510"/>
                  <a:gd name="T30" fmla="+- 0 -3523 -4189"/>
                  <a:gd name="T31" fmla="*/ -3523 h 1102"/>
                  <a:gd name="T32" fmla="+- 0 4024 3680"/>
                  <a:gd name="T33" fmla="*/ T32 w 2510"/>
                  <a:gd name="T34" fmla="+- 0 -3563 -4189"/>
                  <a:gd name="T35" fmla="*/ -3563 h 1102"/>
                  <a:gd name="T36" fmla="+- 0 4024 3680"/>
                  <a:gd name="T37" fmla="*/ T36 w 2510"/>
                  <a:gd name="T38" fmla="+- 0 -4068 -4189"/>
                  <a:gd name="T39" fmla="*/ -4068 h 1102"/>
                  <a:gd name="T40" fmla="+- 0 4070 3680"/>
                  <a:gd name="T41" fmla="*/ T40 w 2510"/>
                  <a:gd name="T42" fmla="+- 0 -4126 -4189"/>
                  <a:gd name="T43" fmla="*/ -4126 h 1102"/>
                  <a:gd name="T44" fmla="+- 0 4143 3680"/>
                  <a:gd name="T45" fmla="*/ T44 w 2510"/>
                  <a:gd name="T46" fmla="+- 0 -4157 -4189"/>
                  <a:gd name="T47" fmla="*/ -4157 h 1102"/>
                  <a:gd name="T48" fmla="+- 0 4214 3680"/>
                  <a:gd name="T49" fmla="*/ T48 w 2510"/>
                  <a:gd name="T50" fmla="+- 0 -4174 -4189"/>
                  <a:gd name="T51" fmla="*/ -4174 h 1102"/>
                  <a:gd name="T52" fmla="+- 0 4296 3680"/>
                  <a:gd name="T53" fmla="*/ T52 w 2510"/>
                  <a:gd name="T54" fmla="+- 0 -4185 -4189"/>
                  <a:gd name="T55" fmla="*/ -4185 h 1102"/>
                  <a:gd name="T56" fmla="+- 0 4386 3680"/>
                  <a:gd name="T57" fmla="*/ T56 w 2510"/>
                  <a:gd name="T58" fmla="+- 0 -4189 -4189"/>
                  <a:gd name="T59" fmla="*/ -4189 h 1102"/>
                  <a:gd name="T60" fmla="+- 0 5832 3680"/>
                  <a:gd name="T61" fmla="*/ T60 w 2510"/>
                  <a:gd name="T62" fmla="+- 0 -4189 -4189"/>
                  <a:gd name="T63" fmla="*/ -4189 h 1102"/>
                  <a:gd name="T64" fmla="+- 0 5892 3680"/>
                  <a:gd name="T65" fmla="*/ T64 w 2510"/>
                  <a:gd name="T66" fmla="+- 0 -4187 -4189"/>
                  <a:gd name="T67" fmla="*/ -4187 h 1102"/>
                  <a:gd name="T68" fmla="+- 0 5977 3680"/>
                  <a:gd name="T69" fmla="*/ T68 w 2510"/>
                  <a:gd name="T70" fmla="+- 0 -4178 -4189"/>
                  <a:gd name="T71" fmla="*/ -4178 h 1102"/>
                  <a:gd name="T72" fmla="+- 0 6052 3680"/>
                  <a:gd name="T73" fmla="*/ T72 w 2510"/>
                  <a:gd name="T74" fmla="+- 0 -4162 -4189"/>
                  <a:gd name="T75" fmla="*/ -4162 h 1102"/>
                  <a:gd name="T76" fmla="+- 0 6113 3680"/>
                  <a:gd name="T77" fmla="*/ T76 w 2510"/>
                  <a:gd name="T78" fmla="+- 0 -4141 -4189"/>
                  <a:gd name="T79" fmla="*/ -4141 h 1102"/>
                  <a:gd name="T80" fmla="+- 0 6170 3680"/>
                  <a:gd name="T81" fmla="*/ T80 w 2510"/>
                  <a:gd name="T82" fmla="+- 0 -4107 -4189"/>
                  <a:gd name="T83" fmla="*/ -4107 h 1102"/>
                  <a:gd name="T84" fmla="+- 0 6190 3680"/>
                  <a:gd name="T85" fmla="*/ T84 w 2510"/>
                  <a:gd name="T86" fmla="+- 0 -4067 -4189"/>
                  <a:gd name="T87" fmla="*/ -4067 h 1102"/>
                  <a:gd name="T88" fmla="+- 0 6190 3680"/>
                  <a:gd name="T89" fmla="*/ T88 w 2510"/>
                  <a:gd name="T90" fmla="+- 0 -3562 -4189"/>
                  <a:gd name="T91" fmla="*/ -3562 h 1102"/>
                  <a:gd name="T92" fmla="+- 0 6144 3680"/>
                  <a:gd name="T93" fmla="*/ T92 w 2510"/>
                  <a:gd name="T94" fmla="+- 0 -3504 -4189"/>
                  <a:gd name="T95" fmla="*/ -3504 h 1102"/>
                  <a:gd name="T96" fmla="+- 0 6071 3680"/>
                  <a:gd name="T97" fmla="*/ T96 w 2510"/>
                  <a:gd name="T98" fmla="+- 0 -3473 -4189"/>
                  <a:gd name="T99" fmla="*/ -3473 h 1102"/>
                  <a:gd name="T100" fmla="+- 0 6000 3680"/>
                  <a:gd name="T101" fmla="*/ T100 w 2510"/>
                  <a:gd name="T102" fmla="+- 0 -3456 -4189"/>
                  <a:gd name="T103" fmla="*/ -3456 h 1102"/>
                  <a:gd name="T104" fmla="+- 0 5918 3680"/>
                  <a:gd name="T105" fmla="*/ T104 w 2510"/>
                  <a:gd name="T106" fmla="+- 0 -3445 -4189"/>
                  <a:gd name="T107" fmla="*/ -3445 h 1102"/>
                  <a:gd name="T108" fmla="+- 0 5827 3680"/>
                  <a:gd name="T109" fmla="*/ T108 w 2510"/>
                  <a:gd name="T110" fmla="+- 0 -3441 -4189"/>
                  <a:gd name="T111" fmla="*/ -3441 h 1102"/>
                  <a:gd name="T112" fmla="+- 0 4928 3680"/>
                  <a:gd name="T113" fmla="*/ T112 w 2510"/>
                  <a:gd name="T114" fmla="+- 0 -3441 -4189"/>
                  <a:gd name="T115" fmla="*/ -3441 h 1102"/>
                  <a:gd name="T116" fmla="+- 0 3680 3680"/>
                  <a:gd name="T117" fmla="*/ T116 w 2510"/>
                  <a:gd name="T118" fmla="+- 0 -3087 -4189"/>
                  <a:gd name="T119" fmla="*/ -3087 h 1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2510" h="1102">
                    <a:moveTo>
                      <a:pt x="0" y="1102"/>
                    </a:moveTo>
                    <a:lnTo>
                      <a:pt x="702" y="748"/>
                    </a:lnTo>
                    <a:lnTo>
                      <a:pt x="671" y="748"/>
                    </a:lnTo>
                    <a:lnTo>
                      <a:pt x="641" y="746"/>
                    </a:lnTo>
                    <a:lnTo>
                      <a:pt x="557" y="737"/>
                    </a:lnTo>
                    <a:lnTo>
                      <a:pt x="482" y="721"/>
                    </a:lnTo>
                    <a:lnTo>
                      <a:pt x="420" y="700"/>
                    </a:lnTo>
                    <a:lnTo>
                      <a:pt x="364" y="666"/>
                    </a:lnTo>
                    <a:lnTo>
                      <a:pt x="344" y="626"/>
                    </a:lnTo>
                    <a:lnTo>
                      <a:pt x="344" y="121"/>
                    </a:lnTo>
                    <a:lnTo>
                      <a:pt x="390" y="63"/>
                    </a:lnTo>
                    <a:lnTo>
                      <a:pt x="463" y="32"/>
                    </a:lnTo>
                    <a:lnTo>
                      <a:pt x="534" y="15"/>
                    </a:lnTo>
                    <a:lnTo>
                      <a:pt x="616" y="4"/>
                    </a:lnTo>
                    <a:lnTo>
                      <a:pt x="706" y="0"/>
                    </a:lnTo>
                    <a:lnTo>
                      <a:pt x="2152" y="0"/>
                    </a:lnTo>
                    <a:lnTo>
                      <a:pt x="2212" y="2"/>
                    </a:lnTo>
                    <a:lnTo>
                      <a:pt x="2297" y="11"/>
                    </a:lnTo>
                    <a:lnTo>
                      <a:pt x="2372" y="27"/>
                    </a:lnTo>
                    <a:lnTo>
                      <a:pt x="2433" y="48"/>
                    </a:lnTo>
                    <a:lnTo>
                      <a:pt x="2490" y="82"/>
                    </a:lnTo>
                    <a:lnTo>
                      <a:pt x="2510" y="122"/>
                    </a:lnTo>
                    <a:lnTo>
                      <a:pt x="2510" y="627"/>
                    </a:lnTo>
                    <a:lnTo>
                      <a:pt x="2464" y="685"/>
                    </a:lnTo>
                    <a:lnTo>
                      <a:pt x="2391" y="716"/>
                    </a:lnTo>
                    <a:lnTo>
                      <a:pt x="2320" y="733"/>
                    </a:lnTo>
                    <a:lnTo>
                      <a:pt x="2238" y="744"/>
                    </a:lnTo>
                    <a:lnTo>
                      <a:pt x="2147" y="748"/>
                    </a:lnTo>
                    <a:lnTo>
                      <a:pt x="1248" y="748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IN" dirty="0" smtClean="0"/>
                  <a:t>Hand Held UHF </a:t>
                </a:r>
                <a:r>
                  <a:rPr lang="en-IN" dirty="0" err="1" smtClean="0"/>
                  <a:t>Reaer</a:t>
                </a:r>
                <a:endParaRPr lang="en-IN" dirty="0"/>
              </a:p>
            </p:txBody>
          </p:sp>
        </p:grpSp>
        <p:grpSp>
          <p:nvGrpSpPr>
            <p:cNvPr id="28" name="Group 2"/>
            <p:cNvGrpSpPr>
              <a:grpSpLocks/>
            </p:cNvGrpSpPr>
            <p:nvPr/>
          </p:nvGrpSpPr>
          <p:grpSpPr bwMode="auto">
            <a:xfrm>
              <a:off x="3680" y="-4189"/>
              <a:ext cx="2510" cy="1102"/>
              <a:chOff x="3680" y="-4189"/>
              <a:chExt cx="2510" cy="1102"/>
            </a:xfrm>
          </p:grpSpPr>
          <p:sp>
            <p:nvSpPr>
              <p:cNvPr id="29" name="Freeform 3"/>
              <p:cNvSpPr>
                <a:spLocks/>
              </p:cNvSpPr>
              <p:nvPr/>
            </p:nvSpPr>
            <p:spPr bwMode="auto">
              <a:xfrm>
                <a:off x="3680" y="-4189"/>
                <a:ext cx="2510" cy="1102"/>
              </a:xfrm>
              <a:custGeom>
                <a:avLst/>
                <a:gdLst>
                  <a:gd name="T0" fmla="+- 0 4386 3680"/>
                  <a:gd name="T1" fmla="*/ T0 w 2510"/>
                  <a:gd name="T2" fmla="+- 0 -4189 -4189"/>
                  <a:gd name="T3" fmla="*/ -4189 h 1102"/>
                  <a:gd name="T4" fmla="+- 0 4325 3680"/>
                  <a:gd name="T5" fmla="*/ T4 w 2510"/>
                  <a:gd name="T6" fmla="+- 0 -4188 -4189"/>
                  <a:gd name="T7" fmla="*/ -4188 h 1102"/>
                  <a:gd name="T8" fmla="+- 0 4240 3680"/>
                  <a:gd name="T9" fmla="*/ T8 w 2510"/>
                  <a:gd name="T10" fmla="+- 0 -4179 -4189"/>
                  <a:gd name="T11" fmla="*/ -4179 h 1102"/>
                  <a:gd name="T12" fmla="+- 0 4165 3680"/>
                  <a:gd name="T13" fmla="*/ T12 w 2510"/>
                  <a:gd name="T14" fmla="+- 0 -4163 -4189"/>
                  <a:gd name="T15" fmla="*/ -4163 h 1102"/>
                  <a:gd name="T16" fmla="+- 0 4103 3680"/>
                  <a:gd name="T17" fmla="*/ T16 w 2510"/>
                  <a:gd name="T18" fmla="+- 0 -4142 -4189"/>
                  <a:gd name="T19" fmla="*/ -4142 h 1102"/>
                  <a:gd name="T20" fmla="+- 0 4045 3680"/>
                  <a:gd name="T21" fmla="*/ T20 w 2510"/>
                  <a:gd name="T22" fmla="+- 0 -4108 -4189"/>
                  <a:gd name="T23" fmla="*/ -4108 h 1102"/>
                  <a:gd name="T24" fmla="+- 0 4024 3680"/>
                  <a:gd name="T25" fmla="*/ T24 w 2510"/>
                  <a:gd name="T26" fmla="+- 0 -3751 -4189"/>
                  <a:gd name="T27" fmla="*/ -3751 h 1102"/>
                  <a:gd name="T28" fmla="+- 0 4024 3680"/>
                  <a:gd name="T29" fmla="*/ T28 w 2510"/>
                  <a:gd name="T30" fmla="+- 0 -3563 -4189"/>
                  <a:gd name="T31" fmla="*/ -3563 h 1102"/>
                  <a:gd name="T32" fmla="+- 0 4068 3680"/>
                  <a:gd name="T33" fmla="*/ T32 w 2510"/>
                  <a:gd name="T34" fmla="+- 0 -3505 -4189"/>
                  <a:gd name="T35" fmla="*/ -3505 h 1102"/>
                  <a:gd name="T36" fmla="+- 0 4140 3680"/>
                  <a:gd name="T37" fmla="*/ T36 w 2510"/>
                  <a:gd name="T38" fmla="+- 0 -3474 -4189"/>
                  <a:gd name="T39" fmla="*/ -3474 h 1102"/>
                  <a:gd name="T40" fmla="+- 0 4210 3680"/>
                  <a:gd name="T41" fmla="*/ T40 w 2510"/>
                  <a:gd name="T42" fmla="+- 0 -3456 -4189"/>
                  <a:gd name="T43" fmla="*/ -3456 h 1102"/>
                  <a:gd name="T44" fmla="+- 0 4292 3680"/>
                  <a:gd name="T45" fmla="*/ T44 w 2510"/>
                  <a:gd name="T46" fmla="+- 0 -3445 -4189"/>
                  <a:gd name="T47" fmla="*/ -3445 h 1102"/>
                  <a:gd name="T48" fmla="+- 0 4382 3680"/>
                  <a:gd name="T49" fmla="*/ T48 w 2510"/>
                  <a:gd name="T50" fmla="+- 0 -3441 -4189"/>
                  <a:gd name="T51" fmla="*/ -3441 h 1102"/>
                  <a:gd name="T52" fmla="+- 0 3680 3680"/>
                  <a:gd name="T53" fmla="*/ T52 w 2510"/>
                  <a:gd name="T54" fmla="+- 0 -3087 -4189"/>
                  <a:gd name="T55" fmla="*/ -3087 h 1102"/>
                  <a:gd name="T56" fmla="+- 0 4928 3680"/>
                  <a:gd name="T57" fmla="*/ T56 w 2510"/>
                  <a:gd name="T58" fmla="+- 0 -3441 -4189"/>
                  <a:gd name="T59" fmla="*/ -3441 h 1102"/>
                  <a:gd name="T60" fmla="+- 0 5827 3680"/>
                  <a:gd name="T61" fmla="*/ T60 w 2510"/>
                  <a:gd name="T62" fmla="+- 0 -3441 -4189"/>
                  <a:gd name="T63" fmla="*/ -3441 h 1102"/>
                  <a:gd name="T64" fmla="+- 0 5858 3680"/>
                  <a:gd name="T65" fmla="*/ T64 w 2510"/>
                  <a:gd name="T66" fmla="+- 0 -3441 -4189"/>
                  <a:gd name="T67" fmla="*/ -3441 h 1102"/>
                  <a:gd name="T68" fmla="+- 0 5946 3680"/>
                  <a:gd name="T69" fmla="*/ T68 w 2510"/>
                  <a:gd name="T70" fmla="+- 0 -3448 -4189"/>
                  <a:gd name="T71" fmla="*/ -3448 h 1102"/>
                  <a:gd name="T72" fmla="+- 0 6025 3680"/>
                  <a:gd name="T73" fmla="*/ T72 w 2510"/>
                  <a:gd name="T74" fmla="+- 0 -3461 -4189"/>
                  <a:gd name="T75" fmla="*/ -3461 h 1102"/>
                  <a:gd name="T76" fmla="+- 0 6092 3680"/>
                  <a:gd name="T77" fmla="*/ T76 w 2510"/>
                  <a:gd name="T78" fmla="+- 0 -3480 -4189"/>
                  <a:gd name="T79" fmla="*/ -3480 h 1102"/>
                  <a:gd name="T80" fmla="+- 0 6157 3680"/>
                  <a:gd name="T81" fmla="*/ T80 w 2510"/>
                  <a:gd name="T82" fmla="+- 0 -3513 -4189"/>
                  <a:gd name="T83" fmla="*/ -3513 h 1102"/>
                  <a:gd name="T84" fmla="+- 0 6190 3680"/>
                  <a:gd name="T85" fmla="*/ T84 w 2510"/>
                  <a:gd name="T86" fmla="+- 0 -3751 -4189"/>
                  <a:gd name="T87" fmla="*/ -3751 h 1102"/>
                  <a:gd name="T88" fmla="+- 0 6190 3680"/>
                  <a:gd name="T89" fmla="*/ T88 w 2510"/>
                  <a:gd name="T90" fmla="+- 0 -4067 -4189"/>
                  <a:gd name="T91" fmla="*/ -4067 h 1102"/>
                  <a:gd name="T92" fmla="+- 0 6146 3680"/>
                  <a:gd name="T93" fmla="*/ T92 w 2510"/>
                  <a:gd name="T94" fmla="+- 0 -4125 -4189"/>
                  <a:gd name="T95" fmla="*/ -4125 h 1102"/>
                  <a:gd name="T96" fmla="+- 0 6074 3680"/>
                  <a:gd name="T97" fmla="*/ T96 w 2510"/>
                  <a:gd name="T98" fmla="+- 0 -4156 -4189"/>
                  <a:gd name="T99" fmla="*/ -4156 h 1102"/>
                  <a:gd name="T100" fmla="+- 0 6003 3680"/>
                  <a:gd name="T101" fmla="*/ T100 w 2510"/>
                  <a:gd name="T102" fmla="+- 0 -4174 -4189"/>
                  <a:gd name="T103" fmla="*/ -4174 h 1102"/>
                  <a:gd name="T104" fmla="+- 0 5922 3680"/>
                  <a:gd name="T105" fmla="*/ T104 w 2510"/>
                  <a:gd name="T106" fmla="+- 0 -4185 -4189"/>
                  <a:gd name="T107" fmla="*/ -4185 h 1102"/>
                  <a:gd name="T108" fmla="+- 0 5832 3680"/>
                  <a:gd name="T109" fmla="*/ T108 w 2510"/>
                  <a:gd name="T110" fmla="+- 0 -4189 -4189"/>
                  <a:gd name="T111" fmla="*/ -4189 h 1102"/>
                  <a:gd name="T112" fmla="+- 0 4928 3680"/>
                  <a:gd name="T113" fmla="*/ T112 w 2510"/>
                  <a:gd name="T114" fmla="+- 0 -4189 -4189"/>
                  <a:gd name="T115" fmla="*/ -4189 h 1102"/>
                  <a:gd name="T116" fmla="+- 0 4386 3680"/>
                  <a:gd name="T117" fmla="*/ T116 w 2510"/>
                  <a:gd name="T118" fmla="+- 0 -4189 -4189"/>
                  <a:gd name="T119" fmla="*/ -4189 h 1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2510" h="1102">
                    <a:moveTo>
                      <a:pt x="706" y="0"/>
                    </a:moveTo>
                    <a:lnTo>
                      <a:pt x="645" y="1"/>
                    </a:lnTo>
                    <a:lnTo>
                      <a:pt x="560" y="10"/>
                    </a:lnTo>
                    <a:lnTo>
                      <a:pt x="485" y="26"/>
                    </a:lnTo>
                    <a:lnTo>
                      <a:pt x="423" y="47"/>
                    </a:lnTo>
                    <a:lnTo>
                      <a:pt x="365" y="81"/>
                    </a:lnTo>
                    <a:lnTo>
                      <a:pt x="344" y="438"/>
                    </a:lnTo>
                    <a:lnTo>
                      <a:pt x="344" y="626"/>
                    </a:lnTo>
                    <a:lnTo>
                      <a:pt x="388" y="684"/>
                    </a:lnTo>
                    <a:lnTo>
                      <a:pt x="460" y="715"/>
                    </a:lnTo>
                    <a:lnTo>
                      <a:pt x="530" y="733"/>
                    </a:lnTo>
                    <a:lnTo>
                      <a:pt x="612" y="744"/>
                    </a:lnTo>
                    <a:lnTo>
                      <a:pt x="702" y="748"/>
                    </a:lnTo>
                    <a:lnTo>
                      <a:pt x="0" y="1102"/>
                    </a:lnTo>
                    <a:lnTo>
                      <a:pt x="1248" y="748"/>
                    </a:lnTo>
                    <a:lnTo>
                      <a:pt x="2147" y="748"/>
                    </a:lnTo>
                    <a:lnTo>
                      <a:pt x="2178" y="748"/>
                    </a:lnTo>
                    <a:lnTo>
                      <a:pt x="2266" y="741"/>
                    </a:lnTo>
                    <a:lnTo>
                      <a:pt x="2345" y="728"/>
                    </a:lnTo>
                    <a:lnTo>
                      <a:pt x="2412" y="709"/>
                    </a:lnTo>
                    <a:lnTo>
                      <a:pt x="2477" y="676"/>
                    </a:lnTo>
                    <a:lnTo>
                      <a:pt x="2510" y="438"/>
                    </a:lnTo>
                    <a:lnTo>
                      <a:pt x="2510" y="122"/>
                    </a:lnTo>
                    <a:lnTo>
                      <a:pt x="2466" y="64"/>
                    </a:lnTo>
                    <a:lnTo>
                      <a:pt x="2394" y="33"/>
                    </a:lnTo>
                    <a:lnTo>
                      <a:pt x="2323" y="15"/>
                    </a:lnTo>
                    <a:lnTo>
                      <a:pt x="2242" y="4"/>
                    </a:lnTo>
                    <a:lnTo>
                      <a:pt x="2152" y="0"/>
                    </a:lnTo>
                    <a:lnTo>
                      <a:pt x="1248" y="0"/>
                    </a:lnTo>
                    <a:lnTo>
                      <a:pt x="706" y="0"/>
                    </a:lnTo>
                    <a:close/>
                  </a:path>
                </a:pathLst>
              </a:custGeom>
              <a:noFill/>
              <a:ln w="897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52" name="Rectangle 65"/>
          <p:cNvSpPr>
            <a:spLocks noChangeArrowheads="1"/>
          </p:cNvSpPr>
          <p:nvPr/>
        </p:nvSpPr>
        <p:spPr bwMode="auto">
          <a:xfrm>
            <a:off x="4560386" y="1744842"/>
            <a:ext cx="18220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/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Software 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00808"/>
            <a:ext cx="5842992" cy="432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516216" y="2551837"/>
            <a:ext cx="2448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Product Master / Catalogue Master</a:t>
            </a:r>
          </a:p>
          <a:p>
            <a:r>
              <a:rPr lang="en-US" sz="2400" dirty="0"/>
              <a:t>Stock Audit</a:t>
            </a:r>
          </a:p>
          <a:p>
            <a:r>
              <a:rPr lang="en-US" sz="2400" dirty="0"/>
              <a:t>Tag Writing </a:t>
            </a:r>
          </a:p>
          <a:p>
            <a:r>
              <a:rPr lang="en-US" sz="2400" dirty="0"/>
              <a:t>Data Upload</a:t>
            </a:r>
          </a:p>
          <a:p>
            <a:r>
              <a:rPr lang="en-US" sz="2400" dirty="0"/>
              <a:t>Item Search</a:t>
            </a:r>
          </a:p>
          <a:p>
            <a:r>
              <a:rPr lang="en-US" sz="2400" dirty="0" err="1" smtClean="0"/>
              <a:t>Customised</a:t>
            </a:r>
            <a:r>
              <a:rPr lang="en-US" sz="2400" dirty="0" smtClean="0"/>
              <a:t> </a:t>
            </a:r>
            <a:r>
              <a:rPr lang="en-US" sz="2400" dirty="0"/>
              <a:t>Dash Board / Smart View</a:t>
            </a:r>
          </a:p>
        </p:txBody>
      </p:sp>
    </p:spTree>
    <p:extLst>
      <p:ext uri="{BB962C8B-B14F-4D97-AF65-F5344CB8AC3E}">
        <p14:creationId xmlns:p14="http://schemas.microsoft.com/office/powerpoint/2010/main" val="14331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Item Master </a:t>
            </a:r>
            <a:endParaRPr lang="en-IN" dirty="0"/>
          </a:p>
        </p:txBody>
      </p:sp>
      <p:pic>
        <p:nvPicPr>
          <p:cNvPr id="4" name="Content Placeholder 4" descr="C:\Users\Akhil.V.Kumar\Desktop\Jewelery Kolkatha\Capture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98566"/>
            <a:ext cx="5842992" cy="43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34681" y="548680"/>
            <a:ext cx="2724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100</a:t>
            </a:r>
            <a:r>
              <a:rPr lang="en-US" sz="2000" dirty="0"/>
              <a:t>% Accuracy</a:t>
            </a:r>
          </a:p>
          <a:p>
            <a:r>
              <a:rPr lang="en-US" sz="2000" dirty="0"/>
              <a:t>Over the glass counter scanning</a:t>
            </a:r>
          </a:p>
          <a:p>
            <a:r>
              <a:rPr lang="en-US" sz="2000" dirty="0"/>
              <a:t>Super fast scan speed</a:t>
            </a:r>
          </a:p>
          <a:p>
            <a:r>
              <a:rPr lang="en-US" sz="2000" dirty="0"/>
              <a:t>Catalog generation /RFID search of missing items.</a:t>
            </a:r>
          </a:p>
          <a:p>
            <a:r>
              <a:rPr lang="en-US" sz="2000" dirty="0"/>
              <a:t>Selective scanning based on counter, box, item type, collection etc.</a:t>
            </a:r>
          </a:p>
          <a:p>
            <a:r>
              <a:rPr lang="en-US" sz="2000" dirty="0"/>
              <a:t>Centralized Reporting.</a:t>
            </a:r>
          </a:p>
        </p:txBody>
      </p:sp>
    </p:spTree>
    <p:extLst>
      <p:ext uri="{BB962C8B-B14F-4D97-AF65-F5344CB8AC3E}">
        <p14:creationId xmlns:p14="http://schemas.microsoft.com/office/powerpoint/2010/main" val="22701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RFID Tag Write</a:t>
            </a:r>
            <a:endParaRPr lang="en-IN" dirty="0"/>
          </a:p>
        </p:txBody>
      </p:sp>
      <p:pic>
        <p:nvPicPr>
          <p:cNvPr id="4" name="Content Placeholder 6" descr="C:\Users\Akhil.V.Kumar\Desktop\Jewelery Kolkatha\RFID Write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628800"/>
            <a:ext cx="56886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300192" y="846138"/>
            <a:ext cx="25922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RFID </a:t>
            </a:r>
            <a:r>
              <a:rPr lang="en-US" sz="2400" dirty="0"/>
              <a:t>tag can be written with a Unique number. </a:t>
            </a:r>
          </a:p>
          <a:p>
            <a:r>
              <a:rPr lang="en-US" sz="2400" dirty="0"/>
              <a:t>All other detail will be stored at the back end.</a:t>
            </a:r>
          </a:p>
          <a:p>
            <a:r>
              <a:rPr lang="en-US" sz="2400" dirty="0"/>
              <a:t>Each Tag can be written multiple times depending on the requirement.</a:t>
            </a:r>
          </a:p>
        </p:txBody>
      </p:sp>
    </p:spTree>
    <p:extLst>
      <p:ext uri="{BB962C8B-B14F-4D97-AF65-F5344CB8AC3E}">
        <p14:creationId xmlns:p14="http://schemas.microsoft.com/office/powerpoint/2010/main" val="37432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617</Words>
  <Application>Microsoft Office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Neris Black</vt:lpstr>
      <vt:lpstr>Times New Roman</vt:lpstr>
      <vt:lpstr>Office Theme</vt:lpstr>
      <vt:lpstr>RFID in Jewellery Management System</vt:lpstr>
      <vt:lpstr>Inventory Procedures Jewellers  </vt:lpstr>
      <vt:lpstr>Issues faced by Jewellery Company</vt:lpstr>
      <vt:lpstr>The Philosophy / Benefit of RFID</vt:lpstr>
      <vt:lpstr>What Stallion Provides in the field of RFID</vt:lpstr>
      <vt:lpstr>Work flow of Jewellery Management System</vt:lpstr>
      <vt:lpstr> Software </vt:lpstr>
      <vt:lpstr>Item Master </vt:lpstr>
      <vt:lpstr>RFID Tag Write</vt:lpstr>
      <vt:lpstr>Customized Dashboard</vt:lpstr>
      <vt:lpstr> Suggested Items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25</cp:revision>
  <dcterms:created xsi:type="dcterms:W3CDTF">2019-11-27T05:52:40Z</dcterms:created>
  <dcterms:modified xsi:type="dcterms:W3CDTF">2020-01-02T07:20:51Z</dcterms:modified>
</cp:coreProperties>
</file>